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23"/>
  </p:handoutMasterIdLst>
  <p:sldIdLst>
    <p:sldId id="264" r:id="rId2"/>
    <p:sldId id="263" r:id="rId3"/>
    <p:sldId id="262" r:id="rId4"/>
    <p:sldId id="266" r:id="rId5"/>
    <p:sldId id="256" r:id="rId6"/>
    <p:sldId id="257" r:id="rId7"/>
    <p:sldId id="258" r:id="rId8"/>
    <p:sldId id="259" r:id="rId9"/>
    <p:sldId id="260" r:id="rId10"/>
    <p:sldId id="261" r:id="rId11"/>
    <p:sldId id="268" r:id="rId12"/>
    <p:sldId id="269" r:id="rId13"/>
    <p:sldId id="270" r:id="rId14"/>
    <p:sldId id="271" r:id="rId15"/>
    <p:sldId id="276" r:id="rId16"/>
    <p:sldId id="273" r:id="rId17"/>
    <p:sldId id="274" r:id="rId18"/>
    <p:sldId id="275" r:id="rId19"/>
    <p:sldId id="272" r:id="rId20"/>
    <p:sldId id="277" r:id="rId21"/>
    <p:sldId id="278" r:id="rId22"/>
  </p:sldIdLst>
  <p:sldSz cx="9144000" cy="6858000" type="screen4x3"/>
  <p:notesSz cx="6858000" cy="9144000"/>
  <p:embeddedFontLst>
    <p:embeddedFont>
      <p:font typeface="Angsana New" pitchFamily="18" charset="-34"/>
      <p:regular r:id="rId24"/>
      <p:bold r:id="rId25"/>
      <p:italic r:id="rId26"/>
      <p:boldItalic r:id="rId27"/>
    </p:embeddedFont>
    <p:embeddedFont>
      <p:font typeface="4805KwangMD_Influenza" pitchFamily="2" charset="0"/>
      <p:regular r:id="rId28"/>
    </p:embeddedFont>
    <p:embeddedFont>
      <p:font typeface="2005_iannnnnJPG" charset="0"/>
      <p:regular r:id="rId29"/>
    </p:embeddedFont>
    <p:embeddedFont>
      <p:font typeface="2005_iannnnnTKO" charset="0"/>
      <p:regular r:id="rId30"/>
    </p:embeddedFont>
    <p:embeddedFont>
      <p:font typeface="4803_Kwang_MD" pitchFamily="2" charset="0"/>
      <p:regular r:id="rId31"/>
    </p:embeddedFont>
    <p:embeddedFont>
      <p:font typeface="Calibri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8000"/>
    <a:srgbClr val="9900CC"/>
    <a:srgbClr val="CC0066"/>
    <a:srgbClr val="00FF00"/>
    <a:srgbClr val="FF33CC"/>
    <a:srgbClr val="33CCFF"/>
    <a:srgbClr val="FF00FF"/>
    <a:srgbClr val="FF3300"/>
    <a:srgbClr val="0064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4660"/>
  </p:normalViewPr>
  <p:slideViewPr>
    <p:cSldViewPr>
      <p:cViewPr>
        <p:scale>
          <a:sx n="90" d="100"/>
          <a:sy n="90" d="100"/>
        </p:scale>
        <p:origin x="-822" y="7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625BA9-A657-48BD-8C34-DB89E243E05D}" type="datetimeFigureOut">
              <a:rPr lang="en-US" smtClean="0"/>
              <a:pPr/>
              <a:t>1/6/2014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5E64B-B857-401A-A920-20AB62B964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4632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EF1B9-828D-4CD3-AD11-6B1D347FB1D1}" type="datetimeFigureOut">
              <a:rPr lang="en-US" smtClean="0"/>
              <a:pPr/>
              <a:t>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AFB9F-D200-485B-9D76-D7D5EF0558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EF1B9-828D-4CD3-AD11-6B1D347FB1D1}" type="datetimeFigureOut">
              <a:rPr lang="en-US" smtClean="0"/>
              <a:pPr/>
              <a:t>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AFB9F-D200-485B-9D76-D7D5EF0558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EF1B9-828D-4CD3-AD11-6B1D347FB1D1}" type="datetimeFigureOut">
              <a:rPr lang="en-US" smtClean="0"/>
              <a:pPr/>
              <a:t>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AFB9F-D200-485B-9D76-D7D5EF0558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EF1B9-828D-4CD3-AD11-6B1D347FB1D1}" type="datetimeFigureOut">
              <a:rPr lang="en-US" smtClean="0"/>
              <a:pPr/>
              <a:t>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AFB9F-D200-485B-9D76-D7D5EF0558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EF1B9-828D-4CD3-AD11-6B1D347FB1D1}" type="datetimeFigureOut">
              <a:rPr lang="en-US" smtClean="0"/>
              <a:pPr/>
              <a:t>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AFB9F-D200-485B-9D76-D7D5EF0558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EF1B9-828D-4CD3-AD11-6B1D347FB1D1}" type="datetimeFigureOut">
              <a:rPr lang="en-US" smtClean="0"/>
              <a:pPr/>
              <a:t>1/6/2014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AFB9F-D200-485B-9D76-D7D5EF0558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EF1B9-828D-4CD3-AD11-6B1D347FB1D1}" type="datetimeFigureOut">
              <a:rPr lang="en-US" smtClean="0"/>
              <a:pPr/>
              <a:t>1/6/2014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AFB9F-D200-485B-9D76-D7D5EF0558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EF1B9-828D-4CD3-AD11-6B1D347FB1D1}" type="datetimeFigureOut">
              <a:rPr lang="en-US" smtClean="0"/>
              <a:pPr/>
              <a:t>1/6/2014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AFB9F-D200-485B-9D76-D7D5EF0558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EF1B9-828D-4CD3-AD11-6B1D347FB1D1}" type="datetimeFigureOut">
              <a:rPr lang="en-US" smtClean="0"/>
              <a:pPr/>
              <a:t>1/6/2014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AFB9F-D200-485B-9D76-D7D5EF0558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EF1B9-828D-4CD3-AD11-6B1D347FB1D1}" type="datetimeFigureOut">
              <a:rPr lang="en-US" smtClean="0"/>
              <a:pPr/>
              <a:t>1/6/2014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AFB9F-D200-485B-9D76-D7D5EF0558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EF1B9-828D-4CD3-AD11-6B1D347FB1D1}" type="datetimeFigureOut">
              <a:rPr lang="en-US" smtClean="0"/>
              <a:pPr/>
              <a:t>1/6/2014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AFB9F-D200-485B-9D76-D7D5EF0558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EF1B9-828D-4CD3-AD11-6B1D347FB1D1}" type="datetimeFigureOut">
              <a:rPr lang="en-US" smtClean="0"/>
              <a:pPr/>
              <a:t>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AFB9F-D200-485B-9D76-D7D5EF0558C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18.pn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2" Type="http://schemas.openxmlformats.org/officeDocument/2006/relationships/slideLayout" Target="../slideLayouts/slideLayout1.xml"/><Relationship Id="rId1" Type="http://schemas.openxmlformats.org/officeDocument/2006/relationships/audio" Target="&#3629;&#3634;&#3627;&#3634;&#3619;&#3652;&#3617;&#3656;&#3617;&#3637;&#3611;&#3619;&#3632;&#3650;&#3618;&#3594;&#3609;&#3660;.mp3" TargetMode="Externa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5" Type="http://schemas.openxmlformats.org/officeDocument/2006/relationships/image" Target="../media/image60.gif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Relationship Id="rId1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17.wav"/><Relationship Id="rId7" Type="http://schemas.openxmlformats.org/officeDocument/2006/relationships/audio" Target="../media/audio20.wav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audio" Target="../media/audio19.wav"/><Relationship Id="rId10" Type="http://schemas.openxmlformats.org/officeDocument/2006/relationships/audio" Target="../media/audio22.wav"/><Relationship Id="rId4" Type="http://schemas.openxmlformats.org/officeDocument/2006/relationships/audio" Target="../media/audio18.wav"/><Relationship Id="rId9" Type="http://schemas.openxmlformats.org/officeDocument/2006/relationships/audio" Target="../media/audio2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audio" Target="../media/audio24.wav"/><Relationship Id="rId7" Type="http://schemas.openxmlformats.org/officeDocument/2006/relationships/audio" Target="../media/audio22.wav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audio" Target="../media/audio26.wav"/><Relationship Id="rId10" Type="http://schemas.openxmlformats.org/officeDocument/2006/relationships/audio" Target="../media/audio20.wav"/><Relationship Id="rId4" Type="http://schemas.openxmlformats.org/officeDocument/2006/relationships/audio" Target="../media/audio25.wav"/><Relationship Id="rId9" Type="http://schemas.openxmlformats.org/officeDocument/2006/relationships/audio" Target="../media/audio27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3" Type="http://schemas.openxmlformats.org/officeDocument/2006/relationships/audio" Target="../media/audio29.wav"/><Relationship Id="rId7" Type="http://schemas.openxmlformats.org/officeDocument/2006/relationships/slide" Target="slide14.xml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11" Type="http://schemas.openxmlformats.org/officeDocument/2006/relationships/image" Target="../media/image62.jpeg"/><Relationship Id="rId5" Type="http://schemas.openxmlformats.org/officeDocument/2006/relationships/audio" Target="../media/audio31.wav"/><Relationship Id="rId10" Type="http://schemas.openxmlformats.org/officeDocument/2006/relationships/audio" Target="../media/audio20.wav"/><Relationship Id="rId4" Type="http://schemas.openxmlformats.org/officeDocument/2006/relationships/audio" Target="../media/audio30.wav"/><Relationship Id="rId9" Type="http://schemas.openxmlformats.org/officeDocument/2006/relationships/audio" Target="../media/audio2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image" Target="../media/image64.png"/><Relationship Id="rId3" Type="http://schemas.openxmlformats.org/officeDocument/2006/relationships/audio" Target="../media/audio32.wav"/><Relationship Id="rId7" Type="http://schemas.openxmlformats.org/officeDocument/2006/relationships/image" Target="../media/image61.jpeg"/><Relationship Id="rId12" Type="http://schemas.openxmlformats.org/officeDocument/2006/relationships/image" Target="../media/image63.jpeg"/><Relationship Id="rId2" Type="http://schemas.openxmlformats.org/officeDocument/2006/relationships/slideLayout" Target="../slideLayouts/slideLayout2.xml"/><Relationship Id="rId1" Type="http://schemas.openxmlformats.org/officeDocument/2006/relationships/audio" Target="4.mp3" TargetMode="External"/><Relationship Id="rId6" Type="http://schemas.openxmlformats.org/officeDocument/2006/relationships/audio" Target="../media/audio31.wav"/><Relationship Id="rId11" Type="http://schemas.openxmlformats.org/officeDocument/2006/relationships/audio" Target="../media/audio21.wav"/><Relationship Id="rId5" Type="http://schemas.openxmlformats.org/officeDocument/2006/relationships/audio" Target="../media/audio29.wav"/><Relationship Id="rId10" Type="http://schemas.openxmlformats.org/officeDocument/2006/relationships/slide" Target="slide15.xml"/><Relationship Id="rId4" Type="http://schemas.openxmlformats.org/officeDocument/2006/relationships/audio" Target="../media/audio33.wav"/><Relationship Id="rId9" Type="http://schemas.openxmlformats.org/officeDocument/2006/relationships/audio" Target="../media/audio22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7.wav"/><Relationship Id="rId3" Type="http://schemas.openxmlformats.org/officeDocument/2006/relationships/audio" Target="../media/audio33.wav"/><Relationship Id="rId7" Type="http://schemas.openxmlformats.org/officeDocument/2006/relationships/slide" Target="slide16.xml"/><Relationship Id="rId2" Type="http://schemas.openxmlformats.org/officeDocument/2006/relationships/audio" Target="../media/audio3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audio" Target="../media/audio29.wav"/><Relationship Id="rId4" Type="http://schemas.openxmlformats.org/officeDocument/2006/relationships/audio" Target="../media/audio35.wav"/><Relationship Id="rId9" Type="http://schemas.openxmlformats.org/officeDocument/2006/relationships/audio" Target="../media/audio20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3" Type="http://schemas.openxmlformats.org/officeDocument/2006/relationships/audio" Target="../media/audio36.wav"/><Relationship Id="rId7" Type="http://schemas.openxmlformats.org/officeDocument/2006/relationships/image" Target="../media/image43.jpeg"/><Relationship Id="rId12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audio" Target="6.mp3" TargetMode="External"/><Relationship Id="rId6" Type="http://schemas.openxmlformats.org/officeDocument/2006/relationships/audio" Target="../media/audio21.wav"/><Relationship Id="rId11" Type="http://schemas.openxmlformats.org/officeDocument/2006/relationships/image" Target="../media/image66.jpeg"/><Relationship Id="rId5" Type="http://schemas.openxmlformats.org/officeDocument/2006/relationships/slide" Target="slide17.xml"/><Relationship Id="rId10" Type="http://schemas.openxmlformats.org/officeDocument/2006/relationships/audio" Target="../media/audio20.wav"/><Relationship Id="rId4" Type="http://schemas.openxmlformats.org/officeDocument/2006/relationships/image" Target="../media/image61.jpeg"/><Relationship Id="rId9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audio" Target="../media/audio36.wav"/><Relationship Id="rId7" Type="http://schemas.openxmlformats.org/officeDocument/2006/relationships/audio" Target="../media/audio20.wav"/><Relationship Id="rId12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audio" Target="7.mp3" TargetMode="External"/><Relationship Id="rId6" Type="http://schemas.openxmlformats.org/officeDocument/2006/relationships/image" Target="../media/image17.jpeg"/><Relationship Id="rId11" Type="http://schemas.openxmlformats.org/officeDocument/2006/relationships/image" Target="../media/image69.jpeg"/><Relationship Id="rId5" Type="http://schemas.openxmlformats.org/officeDocument/2006/relationships/audio" Target="../media/audio22.wav"/><Relationship Id="rId10" Type="http://schemas.openxmlformats.org/officeDocument/2006/relationships/audio" Target="../media/audio21.wav"/><Relationship Id="rId4" Type="http://schemas.openxmlformats.org/officeDocument/2006/relationships/image" Target="../media/image61.jpeg"/><Relationship Id="rId9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73.png"/><Relationship Id="rId3" Type="http://schemas.openxmlformats.org/officeDocument/2006/relationships/audio" Target="../media/audio36.wav"/><Relationship Id="rId7" Type="http://schemas.openxmlformats.org/officeDocument/2006/relationships/slide" Target="slide15.xml"/><Relationship Id="rId12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audio" Target="8.mp3" TargetMode="External"/><Relationship Id="rId6" Type="http://schemas.openxmlformats.org/officeDocument/2006/relationships/image" Target="../media/image71.jpeg"/><Relationship Id="rId11" Type="http://schemas.openxmlformats.org/officeDocument/2006/relationships/audio" Target="../media/audio20.wav"/><Relationship Id="rId5" Type="http://schemas.openxmlformats.org/officeDocument/2006/relationships/audio" Target="../media/audio22.wav"/><Relationship Id="rId10" Type="http://schemas.openxmlformats.org/officeDocument/2006/relationships/image" Target="../media/image72.jpeg"/><Relationship Id="rId4" Type="http://schemas.openxmlformats.org/officeDocument/2006/relationships/image" Target="../media/image61.jpeg"/><Relationship Id="rId9" Type="http://schemas.openxmlformats.org/officeDocument/2006/relationships/audio" Target="../media/audio27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6.png"/><Relationship Id="rId3" Type="http://schemas.openxmlformats.org/officeDocument/2006/relationships/audio" Target="../media/audio36.wav"/><Relationship Id="rId7" Type="http://schemas.openxmlformats.org/officeDocument/2006/relationships/audio" Target="../media/audio27.wav"/><Relationship Id="rId12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audio" Target="5.mp3" TargetMode="External"/><Relationship Id="rId6" Type="http://schemas.openxmlformats.org/officeDocument/2006/relationships/slide" Target="slide20.xml"/><Relationship Id="rId11" Type="http://schemas.openxmlformats.org/officeDocument/2006/relationships/audio" Target="../media/audio22.wav"/><Relationship Id="rId5" Type="http://schemas.openxmlformats.org/officeDocument/2006/relationships/slide" Target="slide16.xml"/><Relationship Id="rId10" Type="http://schemas.openxmlformats.org/officeDocument/2006/relationships/image" Target="../media/image75.jpeg"/><Relationship Id="rId4" Type="http://schemas.openxmlformats.org/officeDocument/2006/relationships/image" Target="../media/image61.jpeg"/><Relationship Id="rId9" Type="http://schemas.openxmlformats.org/officeDocument/2006/relationships/audio" Target="../media/audio20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7.wav"/><Relationship Id="rId3" Type="http://schemas.openxmlformats.org/officeDocument/2006/relationships/audio" Target="../media/audio36.wav"/><Relationship Id="rId7" Type="http://schemas.openxmlformats.org/officeDocument/2006/relationships/slide" Target="slide21.xml"/><Relationship Id="rId12" Type="http://schemas.openxmlformats.org/officeDocument/2006/relationships/image" Target="../media/image79.png"/><Relationship Id="rId2" Type="http://schemas.openxmlformats.org/officeDocument/2006/relationships/slideLayout" Target="../slideLayouts/slideLayout2.xml"/><Relationship Id="rId1" Type="http://schemas.openxmlformats.org/officeDocument/2006/relationships/audio" Target="10.mp3" TargetMode="External"/><Relationship Id="rId6" Type="http://schemas.openxmlformats.org/officeDocument/2006/relationships/image" Target="../media/image77.jpeg"/><Relationship Id="rId11" Type="http://schemas.openxmlformats.org/officeDocument/2006/relationships/image" Target="../media/image40.jpeg"/><Relationship Id="rId5" Type="http://schemas.openxmlformats.org/officeDocument/2006/relationships/audio" Target="../media/audio20.wav"/><Relationship Id="rId10" Type="http://schemas.openxmlformats.org/officeDocument/2006/relationships/audio" Target="../media/audio22.wav"/><Relationship Id="rId4" Type="http://schemas.openxmlformats.org/officeDocument/2006/relationships/image" Target="../media/image61.jpeg"/><Relationship Id="rId9" Type="http://schemas.openxmlformats.org/officeDocument/2006/relationships/image" Target="../media/image7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Layout" Target="../slideLayouts/slideLayout2.xml"/><Relationship Id="rId1" Type="http://schemas.openxmlformats.org/officeDocument/2006/relationships/audio" Target="&#3648;&#3585;&#3656;&#3591;&#3617;&#3634;&#3585;.mp3" TargetMode="External"/><Relationship Id="rId6" Type="http://schemas.openxmlformats.org/officeDocument/2006/relationships/image" Target="../media/image60.gif"/><Relationship Id="rId5" Type="http://schemas.openxmlformats.org/officeDocument/2006/relationships/slide" Target="slide4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audio8.wav"/><Relationship Id="rId7" Type="http://schemas.openxmlformats.org/officeDocument/2006/relationships/audio" Target="../media/audio12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5" Type="http://schemas.openxmlformats.org/officeDocument/2006/relationships/audio" Target="../media/audio10.wav"/><Relationship Id="rId10" Type="http://schemas.openxmlformats.org/officeDocument/2006/relationships/image" Target="../media/image3.png"/><Relationship Id="rId4" Type="http://schemas.openxmlformats.org/officeDocument/2006/relationships/audio" Target="../media/audio9.wav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audio" Target="../media/audio14.wav"/><Relationship Id="rId7" Type="http://schemas.openxmlformats.org/officeDocument/2006/relationships/image" Target="../media/image6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5.jpeg"/><Relationship Id="rId10" Type="http://schemas.openxmlformats.org/officeDocument/2006/relationships/image" Target="../media/image8.png"/><Relationship Id="rId4" Type="http://schemas.openxmlformats.org/officeDocument/2006/relationships/audio" Target="../media/audio15.wav"/><Relationship Id="rId9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audio" Target="&#3627;&#3617;&#3641;&#3656;&#3607;&#3637;&#3656;%201.mp3" TargetMode="Externa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18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slideLayout" Target="../slideLayouts/slideLayout1.xml"/><Relationship Id="rId1" Type="http://schemas.openxmlformats.org/officeDocument/2006/relationships/audio" Target="&#3627;&#3617;&#3641;&#3656;&#3607;&#3637;&#3656;%202.mp3" TargetMode="Externa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audio" Target="&#3627;&#3617;&#3641;&#3656;&#3607;&#3637;&#3656;%203.mp3" TargetMode="Externa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1.xml"/><Relationship Id="rId1" Type="http://schemas.openxmlformats.org/officeDocument/2006/relationships/audio" Target="&#3627;&#3617;&#3641;&#3656;&#3607;&#3637;&#3656;%204.mp3" TargetMode="Externa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18.pn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audio" Target="&#3627;&#3617;&#3641;&#3656;&#3607;&#3637;&#3656;%205.mp3" TargetMode="Externa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od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456" y="219456"/>
            <a:ext cx="8695944" cy="6409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2752725" y="476071"/>
            <a:ext cx="363272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8800" dirty="0" smtClean="0">
                <a:ln w="18415" cmpd="sng">
                  <a:solidFill>
                    <a:srgbClr val="FFFF00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4805KwangMD_Influenza" pitchFamily="2" charset="0"/>
                <a:cs typeface="4805KwangMD_Influenza" pitchFamily="2" charset="0"/>
              </a:rPr>
              <a:t>สื่อการเรียนรู้</a:t>
            </a:r>
            <a:endParaRPr lang="en-US" sz="8800" dirty="0">
              <a:ln w="18415" cmpd="sng">
                <a:solidFill>
                  <a:srgbClr val="FFFF00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4805KwangMD_Influenza" pitchFamily="2" charset="0"/>
              <a:cs typeface="4805KwangMD_Influenza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71775" y="2108537"/>
            <a:ext cx="357982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6000" dirty="0" smtClean="0">
                <a:ln w="18415" cmpd="sng">
                  <a:solidFill>
                    <a:srgbClr val="FF3300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4805KwangMD_Influenza" pitchFamily="2" charset="0"/>
                <a:cs typeface="4805KwangMD_Influenza" pitchFamily="2" charset="0"/>
              </a:rPr>
              <a:t>อาหารดีมีประโยชน์</a:t>
            </a:r>
            <a:endParaRPr lang="en-US" sz="6000" dirty="0">
              <a:ln w="18415" cmpd="sng">
                <a:solidFill>
                  <a:srgbClr val="FF3300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4805KwangMD_Influenza" pitchFamily="2" charset="0"/>
              <a:cs typeface="4805KwangMD_Influenza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79397" y="3632537"/>
            <a:ext cx="638347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6000" dirty="0" smtClean="0">
                <a:ln w="18415" cmpd="sng">
                  <a:solidFill>
                    <a:srgbClr val="FF33CC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4805KwangMD_Influenza" pitchFamily="2" charset="0"/>
                <a:cs typeface="4805KwangMD_Influenza" pitchFamily="2" charset="0"/>
              </a:rPr>
              <a:t>จัดทำโดย... มิสทองเครือ  แจ่มศรี</a:t>
            </a:r>
            <a:endParaRPr lang="en-US" sz="6000" dirty="0">
              <a:ln w="18415" cmpd="sng">
                <a:solidFill>
                  <a:srgbClr val="FF33CC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4805KwangMD_Influenza" pitchFamily="2" charset="0"/>
              <a:cs typeface="4805KwangMD_Influenza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31085" y="5248275"/>
            <a:ext cx="726994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6000" dirty="0" smtClean="0">
                <a:ln w="18415" cmpd="sng">
                  <a:solidFill>
                    <a:srgbClr val="00FF00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4805KwangMD_Influenza" pitchFamily="2" charset="0"/>
                <a:cs typeface="4805KwangMD_Influenza" pitchFamily="2" charset="0"/>
              </a:rPr>
              <a:t>ระดับปฐมวัย  โรงเรียนอัสสัมชัญระยอง</a:t>
            </a:r>
            <a:endParaRPr lang="en-US" sz="6000" dirty="0">
              <a:ln w="18415" cmpd="sng">
                <a:solidFill>
                  <a:srgbClr val="00FF00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4805KwangMD_Influenza" pitchFamily="2" charset="0"/>
              <a:cs typeface="4805KwangMD_Influenza" pitchFamily="2" charset="0"/>
            </a:endParaRPr>
          </a:p>
        </p:txBody>
      </p:sp>
    </p:spTree>
  </p:cSld>
  <p:clrMapOvr>
    <a:masterClrMapping/>
  </p:clrMapOvr>
  <p:transition spd="slow" advClick="0" advTm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30096" y="685800"/>
            <a:ext cx="608211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6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2005_iannnnnTKO" pitchFamily="2" charset="0"/>
                <a:cs typeface="2005_iannnnnTKO" pitchFamily="2" charset="0"/>
              </a:rPr>
              <a:t>อาหารที่เด็กไม่ควรรับประทาน</a:t>
            </a:r>
            <a:endParaRPr lang="en-US" sz="60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2005_iannnnnTKO" pitchFamily="2" charset="0"/>
              <a:cs typeface="2005_iannnnnTKO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2248" y="1752600"/>
            <a:ext cx="6553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600" dirty="0">
                <a:solidFill>
                  <a:srgbClr val="FFC000"/>
                </a:solidFill>
                <a:effectLst>
                  <a:glow rad="63500">
                    <a:srgbClr val="025CBE"/>
                  </a:glow>
                </a:effectLst>
                <a:latin typeface="4805KwangMD_Influenza" pitchFamily="2" charset="0"/>
                <a:cs typeface="4805KwangMD_Influenza" pitchFamily="2" charset="0"/>
              </a:rPr>
              <a:t>	อาหารที่เด็กไม่ควร</a:t>
            </a:r>
            <a:r>
              <a:rPr lang="th-TH" sz="3600" dirty="0" smtClean="0">
                <a:solidFill>
                  <a:srgbClr val="FFC000"/>
                </a:solidFill>
                <a:effectLst>
                  <a:glow rad="63500">
                    <a:srgbClr val="025CBE"/>
                  </a:glow>
                </a:effectLst>
                <a:latin typeface="4805KwangMD_Influenza" pitchFamily="2" charset="0"/>
                <a:cs typeface="4805KwangMD_Influenza" pitchFamily="2" charset="0"/>
              </a:rPr>
              <a:t>รับประทาน เช่น เหล้า เบียร์ ชา กาแฟ อาหาร</a:t>
            </a:r>
            <a:r>
              <a:rPr lang="th-TH" sz="3600" dirty="0">
                <a:solidFill>
                  <a:srgbClr val="FFC000"/>
                </a:solidFill>
                <a:effectLst>
                  <a:glow rad="63500">
                    <a:srgbClr val="025CBE"/>
                  </a:glow>
                </a:effectLst>
                <a:latin typeface="4805KwangMD_Influenza" pitchFamily="2" charset="0"/>
                <a:cs typeface="4805KwangMD_Influenza" pitchFamily="2" charset="0"/>
              </a:rPr>
              <a:t>ที่สกปรกมีแมลงวัน</a:t>
            </a:r>
            <a:r>
              <a:rPr lang="th-TH" sz="3600" dirty="0" smtClean="0">
                <a:solidFill>
                  <a:srgbClr val="FFC000"/>
                </a:solidFill>
                <a:effectLst>
                  <a:glow rad="63500">
                    <a:srgbClr val="025CBE"/>
                  </a:glow>
                </a:effectLst>
                <a:latin typeface="4805KwangMD_Influenza" pitchFamily="2" charset="0"/>
                <a:cs typeface="4805KwangMD_Influenza" pitchFamily="2" charset="0"/>
              </a:rPr>
              <a:t>ตอม อาหาร</a:t>
            </a:r>
            <a:r>
              <a:rPr lang="th-TH" sz="3600" dirty="0">
                <a:solidFill>
                  <a:srgbClr val="FFC000"/>
                </a:solidFill>
                <a:effectLst>
                  <a:glow rad="63500">
                    <a:srgbClr val="025CBE"/>
                  </a:glow>
                </a:effectLst>
                <a:latin typeface="4805KwangMD_Influenza" pitchFamily="2" charset="0"/>
                <a:cs typeface="4805KwangMD_Influenza" pitchFamily="2" charset="0"/>
              </a:rPr>
              <a:t>หมัก</a:t>
            </a:r>
            <a:r>
              <a:rPr lang="th-TH" sz="3600" dirty="0" smtClean="0">
                <a:solidFill>
                  <a:srgbClr val="FFC000"/>
                </a:solidFill>
                <a:effectLst>
                  <a:glow rad="63500">
                    <a:srgbClr val="025CBE"/>
                  </a:glow>
                </a:effectLst>
                <a:latin typeface="4805KwangMD_Influenza" pitchFamily="2" charset="0"/>
                <a:cs typeface="4805KwangMD_Influenza" pitchFamily="2" charset="0"/>
              </a:rPr>
              <a:t>ดอง อาหาร</a:t>
            </a:r>
            <a:r>
              <a:rPr lang="th-TH" sz="3600" dirty="0">
                <a:solidFill>
                  <a:srgbClr val="FFC000"/>
                </a:solidFill>
                <a:effectLst>
                  <a:glow rad="63500">
                    <a:srgbClr val="025CBE"/>
                  </a:glow>
                </a:effectLst>
                <a:latin typeface="4805KwangMD_Influenza" pitchFamily="2" charset="0"/>
                <a:cs typeface="4805KwangMD_Influenza" pitchFamily="2" charset="0"/>
              </a:rPr>
              <a:t>เน่า</a:t>
            </a:r>
            <a:r>
              <a:rPr lang="th-TH" sz="3600" dirty="0" smtClean="0">
                <a:solidFill>
                  <a:srgbClr val="FFC000"/>
                </a:solidFill>
                <a:effectLst>
                  <a:glow rad="63500">
                    <a:srgbClr val="025CBE"/>
                  </a:glow>
                </a:effectLst>
                <a:latin typeface="4805KwangMD_Influenza" pitchFamily="2" charset="0"/>
                <a:cs typeface="4805KwangMD_Influenza" pitchFamily="2" charset="0"/>
              </a:rPr>
              <a:t>บูด อาหาร</a:t>
            </a:r>
            <a:r>
              <a:rPr lang="th-TH" sz="3600" dirty="0">
                <a:solidFill>
                  <a:srgbClr val="FFC000"/>
                </a:solidFill>
                <a:effectLst>
                  <a:glow rad="63500">
                    <a:srgbClr val="025CBE"/>
                  </a:glow>
                </a:effectLst>
                <a:latin typeface="4805KwangMD_Influenza" pitchFamily="2" charset="0"/>
                <a:cs typeface="4805KwangMD_Influenza" pitchFamily="2" charset="0"/>
              </a:rPr>
              <a:t>กระป๋องที่</a:t>
            </a:r>
            <a:r>
              <a:rPr lang="th-TH" sz="3600" dirty="0" smtClean="0">
                <a:solidFill>
                  <a:srgbClr val="FFC000"/>
                </a:solidFill>
                <a:effectLst>
                  <a:glow rad="63500">
                    <a:srgbClr val="025CBE"/>
                  </a:glow>
                </a:effectLst>
                <a:latin typeface="4805KwangMD_Influenza" pitchFamily="2" charset="0"/>
                <a:cs typeface="4805KwangMD_Influenza" pitchFamily="2" charset="0"/>
              </a:rPr>
              <a:t>หมดอายุ เพราะ</a:t>
            </a:r>
            <a:r>
              <a:rPr lang="th-TH" sz="3600" dirty="0">
                <a:solidFill>
                  <a:srgbClr val="FFC000"/>
                </a:solidFill>
                <a:effectLst>
                  <a:glow rad="63500">
                    <a:srgbClr val="025CBE"/>
                  </a:glow>
                </a:effectLst>
                <a:latin typeface="4805KwangMD_Influenza" pitchFamily="2" charset="0"/>
                <a:cs typeface="4805KwangMD_Influenza" pitchFamily="2" charset="0"/>
              </a:rPr>
              <a:t>อาจทำให้ปวด</a:t>
            </a:r>
            <a:r>
              <a:rPr lang="th-TH" sz="3600" dirty="0" smtClean="0">
                <a:solidFill>
                  <a:srgbClr val="FFC000"/>
                </a:solidFill>
                <a:effectLst>
                  <a:glow rad="63500">
                    <a:srgbClr val="025CBE"/>
                  </a:glow>
                </a:effectLst>
                <a:latin typeface="4805KwangMD_Influenza" pitchFamily="2" charset="0"/>
                <a:cs typeface="4805KwangMD_Influenza" pitchFamily="2" charset="0"/>
              </a:rPr>
              <a:t>ท้อง ท้องเสีย เนื่องจาก</a:t>
            </a:r>
            <a:r>
              <a:rPr lang="th-TH" sz="3600" dirty="0">
                <a:solidFill>
                  <a:srgbClr val="FFC000"/>
                </a:solidFill>
                <a:effectLst>
                  <a:glow rad="63500">
                    <a:srgbClr val="025CBE"/>
                  </a:glow>
                </a:effectLst>
                <a:latin typeface="4805KwangMD_Influenza" pitchFamily="2" charset="0"/>
                <a:cs typeface="4805KwangMD_Influenza" pitchFamily="2" charset="0"/>
              </a:rPr>
              <a:t>อาหารเป็น</a:t>
            </a:r>
            <a:r>
              <a:rPr lang="th-TH" sz="3600" dirty="0" smtClean="0">
                <a:solidFill>
                  <a:srgbClr val="FFC000"/>
                </a:solidFill>
                <a:effectLst>
                  <a:glow rad="63500">
                    <a:srgbClr val="025CBE"/>
                  </a:glow>
                </a:effectLst>
                <a:latin typeface="4805KwangMD_Influenza" pitchFamily="2" charset="0"/>
                <a:cs typeface="4805KwangMD_Influenza" pitchFamily="2" charset="0"/>
              </a:rPr>
              <a:t>พิษ นอกจากนั้น</a:t>
            </a:r>
            <a:r>
              <a:rPr lang="th-TH" sz="3600" dirty="0">
                <a:solidFill>
                  <a:srgbClr val="FFC000"/>
                </a:solidFill>
                <a:effectLst>
                  <a:glow rad="63500">
                    <a:srgbClr val="025CBE"/>
                  </a:glow>
                </a:effectLst>
                <a:latin typeface="4805KwangMD_Influenza" pitchFamily="2" charset="0"/>
                <a:cs typeface="4805KwangMD_Influenza" pitchFamily="2" charset="0"/>
              </a:rPr>
              <a:t>อาหารบางชนิด</a:t>
            </a:r>
            <a:r>
              <a:rPr lang="th-TH" sz="3600" dirty="0" smtClean="0">
                <a:solidFill>
                  <a:srgbClr val="FFC000"/>
                </a:solidFill>
                <a:effectLst>
                  <a:glow rad="63500">
                    <a:srgbClr val="025CBE"/>
                  </a:glow>
                </a:effectLst>
                <a:latin typeface="4805KwangMD_Influenza" pitchFamily="2" charset="0"/>
                <a:cs typeface="4805KwangMD_Influenza" pitchFamily="2" charset="0"/>
              </a:rPr>
              <a:t>เด็กๆ ไม่</a:t>
            </a:r>
            <a:r>
              <a:rPr lang="th-TH" sz="3600" dirty="0">
                <a:solidFill>
                  <a:srgbClr val="FFC000"/>
                </a:solidFill>
                <a:effectLst>
                  <a:glow rad="63500">
                    <a:srgbClr val="025CBE"/>
                  </a:glow>
                </a:effectLst>
                <a:latin typeface="4805KwangMD_Influenza" pitchFamily="2" charset="0"/>
                <a:cs typeface="4805KwangMD_Influenza" pitchFamily="2" charset="0"/>
              </a:rPr>
              <a:t>ควรรับประทานมาก</a:t>
            </a:r>
            <a:r>
              <a:rPr lang="th-TH" sz="3600" dirty="0" smtClean="0">
                <a:solidFill>
                  <a:srgbClr val="FFC000"/>
                </a:solidFill>
                <a:effectLst>
                  <a:glow rad="63500">
                    <a:srgbClr val="025CBE"/>
                  </a:glow>
                </a:effectLst>
                <a:latin typeface="4805KwangMD_Influenza" pitchFamily="2" charset="0"/>
                <a:cs typeface="4805KwangMD_Influenza" pitchFamily="2" charset="0"/>
              </a:rPr>
              <a:t>เกินไป เช่น   ท๊อฟฟี่ ลูกอม ช็อค</a:t>
            </a:r>
            <a:r>
              <a:rPr lang="th-TH" sz="3600" dirty="0">
                <a:solidFill>
                  <a:srgbClr val="FFC000"/>
                </a:solidFill>
                <a:effectLst>
                  <a:glow rad="63500">
                    <a:srgbClr val="025CBE"/>
                  </a:glow>
                </a:effectLst>
                <a:latin typeface="4805KwangMD_Influenza" pitchFamily="2" charset="0"/>
                <a:cs typeface="4805KwangMD_Influenza" pitchFamily="2" charset="0"/>
              </a:rPr>
              <a:t>โก</a:t>
            </a:r>
            <a:r>
              <a:rPr lang="th-TH" sz="3600" dirty="0" smtClean="0">
                <a:solidFill>
                  <a:srgbClr val="FFC000"/>
                </a:solidFill>
                <a:effectLst>
                  <a:glow rad="63500">
                    <a:srgbClr val="025CBE"/>
                  </a:glow>
                </a:effectLst>
                <a:latin typeface="4805KwangMD_Influenza" pitchFamily="2" charset="0"/>
                <a:cs typeface="4805KwangMD_Influenza" pitchFamily="2" charset="0"/>
              </a:rPr>
              <a:t>แลต น้ำอัดลม เพราะจะ</a:t>
            </a:r>
          </a:p>
          <a:p>
            <a:pPr algn="thaiDist"/>
            <a:r>
              <a:rPr lang="th-TH" sz="3600" dirty="0" smtClean="0">
                <a:solidFill>
                  <a:srgbClr val="FFC000"/>
                </a:solidFill>
                <a:effectLst>
                  <a:glow rad="63500">
                    <a:srgbClr val="025CBE"/>
                  </a:glow>
                </a:effectLst>
                <a:latin typeface="4805KwangMD_Influenza" pitchFamily="2" charset="0"/>
                <a:cs typeface="4805KwangMD_Influenza" pitchFamily="2" charset="0"/>
              </a:rPr>
              <a:t>ทำ</a:t>
            </a:r>
            <a:r>
              <a:rPr lang="th-TH" sz="3600" dirty="0">
                <a:solidFill>
                  <a:srgbClr val="FFC000"/>
                </a:solidFill>
                <a:effectLst>
                  <a:glow rad="63500">
                    <a:srgbClr val="025CBE"/>
                  </a:glow>
                </a:effectLst>
                <a:latin typeface="4805KwangMD_Influenza" pitchFamily="2" charset="0"/>
                <a:cs typeface="4805KwangMD_Influenza" pitchFamily="2" charset="0"/>
              </a:rPr>
              <a:t>ให้เกิดโทษต่อ</a:t>
            </a:r>
            <a:r>
              <a:rPr lang="th-TH" sz="3600" dirty="0" smtClean="0">
                <a:solidFill>
                  <a:srgbClr val="FFC000"/>
                </a:solidFill>
                <a:effectLst>
                  <a:glow rad="63500">
                    <a:srgbClr val="025CBE"/>
                  </a:glow>
                </a:effectLst>
                <a:latin typeface="4805KwangMD_Influenza" pitchFamily="2" charset="0"/>
                <a:cs typeface="4805KwangMD_Influenza" pitchFamily="2" charset="0"/>
              </a:rPr>
              <a:t>ร่างกาย เช่น ฟันผุ เป็น</a:t>
            </a:r>
            <a:r>
              <a:rPr lang="th-TH" sz="3600" dirty="0">
                <a:solidFill>
                  <a:srgbClr val="FFC000"/>
                </a:solidFill>
                <a:effectLst>
                  <a:glow rad="63500">
                    <a:srgbClr val="025CBE"/>
                  </a:glow>
                </a:effectLst>
                <a:latin typeface="4805KwangMD_Influenza" pitchFamily="2" charset="0"/>
                <a:cs typeface="4805KwangMD_Influenza" pitchFamily="2" charset="0"/>
              </a:rPr>
              <a:t>โรคอ้วน</a:t>
            </a:r>
            <a:endParaRPr lang="en-US" sz="3600" dirty="0">
              <a:solidFill>
                <a:srgbClr val="FFC000"/>
              </a:solidFill>
              <a:effectLst>
                <a:glow rad="63500">
                  <a:srgbClr val="025CBE"/>
                </a:glow>
              </a:effectLst>
              <a:latin typeface="4805KwangMD_Influenza" pitchFamily="2" charset="0"/>
              <a:cs typeface="4805KwangMD_Influenza" pitchFamily="2" charset="0"/>
            </a:endParaRPr>
          </a:p>
        </p:txBody>
      </p:sp>
      <p:pic>
        <p:nvPicPr>
          <p:cNvPr id="6" name="รูปภาพ 5" descr="เหล้า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3855" y="4572000"/>
            <a:ext cx="924735" cy="9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รูปภาพ 6" descr="กาแฟ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94595">
            <a:off x="110454" y="3458163"/>
            <a:ext cx="924324" cy="6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7" descr="ของหมักดอง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976937">
            <a:off x="2879574" y="5811694"/>
            <a:ext cx="1143000" cy="771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รูปภาพ 8" descr="ช็อคโกแลต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908729">
            <a:off x="309410" y="1971324"/>
            <a:ext cx="900000" cy="9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รูปภาพ 9" descr="ชา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832167">
            <a:off x="411610" y="611889"/>
            <a:ext cx="827259" cy="105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รูปภาพ 10" descr="ท๊อฟฟี่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1068982">
            <a:off x="7924800" y="685800"/>
            <a:ext cx="914400" cy="91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รูปภาพ 11" descr="น้ำอัดลม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0949027">
            <a:off x="4846819" y="5842704"/>
            <a:ext cx="1111766" cy="7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รูปภาพ 12" descr="ลูกอม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525874">
            <a:off x="8094199" y="2015721"/>
            <a:ext cx="660676" cy="987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รูปภาพ 13" descr="เบียร์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21227272">
            <a:off x="7983765" y="3332950"/>
            <a:ext cx="848311" cy="9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อาหารไม่มีประโยชน์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3" cstate="print"/>
          <a:stretch>
            <a:fillRect/>
          </a:stretch>
        </p:blipFill>
        <p:spPr>
          <a:xfrm>
            <a:off x="6705600" y="381000"/>
            <a:ext cx="304800" cy="304800"/>
          </a:xfrm>
          <a:prstGeom prst="rect">
            <a:avLst/>
          </a:prstGeom>
        </p:spPr>
      </p:pic>
      <p:pic>
        <p:nvPicPr>
          <p:cNvPr id="16" name="Picture 15" descr="Home_icon[1].gif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5943600"/>
            <a:ext cx="1533600" cy="685800"/>
          </a:xfrm>
          <a:prstGeom prst="rect">
            <a:avLst/>
          </a:prstGeom>
        </p:spPr>
      </p:pic>
    </p:spTree>
  </p:cSld>
  <p:clrMapOvr>
    <a:masterClrMapping/>
  </p:clrMapOvr>
  <p:transition spd="slow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7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39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40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677375"/>
            <a:ext cx="450155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1.</a:t>
            </a:r>
            <a:r>
              <a:rPr lang="th-TH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 </a:t>
            </a:r>
            <a:r>
              <a:rPr lang="th-TH" sz="72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effectLst/>
                <a:latin typeface="4805KwangMD_Influenza" pitchFamily="2" charset="0"/>
                <a:cs typeface="4805KwangMD_Influenza" pitchFamily="2" charset="0"/>
              </a:rPr>
              <a:t>อาหารหลักมีกี่หมู่</a:t>
            </a:r>
            <a:endParaRPr lang="en-US" sz="7200" b="1" cap="none" spc="0" dirty="0">
              <a:ln w="10541" cmpd="sng">
                <a:solidFill>
                  <a:schemeClr val="bg1"/>
                </a:solidFill>
                <a:prstDash val="solid"/>
              </a:ln>
              <a:effectLst/>
              <a:latin typeface="4805KwangMD_Influenza" pitchFamily="2" charset="0"/>
              <a:cs typeface="4805KwangMD_Influenza" pitchFamily="2" charset="0"/>
            </a:endParaRPr>
          </a:p>
        </p:txBody>
      </p:sp>
      <p:sp>
        <p:nvSpPr>
          <p:cNvPr id="7" name="Rectangle 6">
            <a:hlinkClick r:id="" action="ppaction://noaction">
              <a:snd r:embed="rId7" name="ยังไม่ถูกค่ะ.wav"/>
            </a:hlinkClick>
          </p:cNvPr>
          <p:cNvSpPr/>
          <p:nvPr/>
        </p:nvSpPr>
        <p:spPr>
          <a:xfrm>
            <a:off x="1815153" y="2057400"/>
            <a:ext cx="27432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72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effectLst/>
                <a:latin typeface="4805KwangMD_Influenza" pitchFamily="2" charset="0"/>
                <a:cs typeface="4805KwangMD_Influenza" pitchFamily="2" charset="0"/>
              </a:rPr>
              <a:t>ก. </a:t>
            </a:r>
            <a:r>
              <a:rPr lang="en-US" sz="72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effectLst/>
                <a:latin typeface="4805KwangMD_Influenza" pitchFamily="2" charset="0"/>
                <a:cs typeface="4805KwangMD_Influenza" pitchFamily="2" charset="0"/>
              </a:rPr>
              <a:t>4 </a:t>
            </a:r>
            <a:r>
              <a:rPr lang="th-TH" sz="72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effectLst/>
                <a:latin typeface="4805KwangMD_Influenza" pitchFamily="2" charset="0"/>
                <a:cs typeface="4805KwangMD_Influenza" pitchFamily="2" charset="0"/>
              </a:rPr>
              <a:t>หมู่</a:t>
            </a:r>
          </a:p>
        </p:txBody>
      </p:sp>
      <p:sp>
        <p:nvSpPr>
          <p:cNvPr id="11" name="Rectangle 10">
            <a:hlinkClick r:id="rId8" action="ppaction://hlinksldjump">
              <a:snd r:embed="rId9" name="ถูกต้องค่ะ.wav"/>
            </a:hlinkClick>
          </p:cNvPr>
          <p:cNvSpPr/>
          <p:nvPr/>
        </p:nvSpPr>
        <p:spPr>
          <a:xfrm>
            <a:off x="1815152" y="3415352"/>
            <a:ext cx="27432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ข</a:t>
            </a:r>
            <a:r>
              <a:rPr lang="th-TH" sz="72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effectLst/>
                <a:latin typeface="4805KwangMD_Influenza" pitchFamily="2" charset="0"/>
                <a:cs typeface="4805KwangMD_Influenza" pitchFamily="2" charset="0"/>
              </a:rPr>
              <a:t>. </a:t>
            </a:r>
            <a:r>
              <a:rPr lang="en-US" sz="72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effectLst/>
                <a:latin typeface="4805KwangMD_Influenza" pitchFamily="2" charset="0"/>
                <a:cs typeface="4805KwangMD_Influenza" pitchFamily="2" charset="0"/>
              </a:rPr>
              <a:t>5 </a:t>
            </a:r>
            <a:r>
              <a:rPr lang="th-TH" sz="72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effectLst/>
                <a:latin typeface="4805KwangMD_Influenza" pitchFamily="2" charset="0"/>
                <a:cs typeface="4805KwangMD_Influenza" pitchFamily="2" charset="0"/>
              </a:rPr>
              <a:t>หมู่</a:t>
            </a:r>
          </a:p>
        </p:txBody>
      </p:sp>
      <p:sp>
        <p:nvSpPr>
          <p:cNvPr id="12" name="Rectangle 11">
            <a:hlinkClick r:id="" action="ppaction://noaction">
              <a:snd r:embed="rId10" name="ลองใหม่.wav"/>
            </a:hlinkClick>
          </p:cNvPr>
          <p:cNvSpPr/>
          <p:nvPr/>
        </p:nvSpPr>
        <p:spPr>
          <a:xfrm>
            <a:off x="1815152" y="4792175"/>
            <a:ext cx="27432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ค</a:t>
            </a:r>
            <a:r>
              <a:rPr lang="th-TH" sz="72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effectLst/>
                <a:latin typeface="4805KwangMD_Influenza" pitchFamily="2" charset="0"/>
                <a:cs typeface="4805KwangMD_Influenza" pitchFamily="2" charset="0"/>
              </a:rPr>
              <a:t>. </a:t>
            </a:r>
            <a:r>
              <a:rPr lang="en-US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6</a:t>
            </a:r>
            <a:r>
              <a:rPr lang="en-US" sz="72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effectLst/>
                <a:latin typeface="4805KwangMD_Influenza" pitchFamily="2" charset="0"/>
                <a:cs typeface="4805KwangMD_Influenza" pitchFamily="2" charset="0"/>
              </a:rPr>
              <a:t> </a:t>
            </a:r>
            <a:r>
              <a:rPr lang="th-TH" sz="72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effectLst/>
                <a:latin typeface="4805KwangMD_Influenza" pitchFamily="2" charset="0"/>
                <a:cs typeface="4805KwangMD_Influenza" pitchFamily="2" charset="0"/>
              </a:rPr>
              <a:t>หมู่</a:t>
            </a:r>
          </a:p>
        </p:txBody>
      </p:sp>
    </p:spTree>
  </p:cSld>
  <p:clrMapOvr>
    <a:masterClrMapping/>
  </p:clrMapOvr>
  <p:transition spd="slow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ก. 4 หมู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ข. 5 หมู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ค. 6 หมู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7200" y="677375"/>
            <a:ext cx="82296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2.</a:t>
            </a:r>
            <a:r>
              <a:rPr lang="th-TH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 </a:t>
            </a:r>
            <a:r>
              <a:rPr lang="th-TH" sz="72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effectLst/>
                <a:latin typeface="4805KwangMD_Influenza" pitchFamily="2" charset="0"/>
                <a:cs typeface="4805KwangMD_Influenza" pitchFamily="2" charset="0"/>
              </a:rPr>
              <a:t>อาหารหมู่ใดให้พลังงานแก่ร่างกาย</a:t>
            </a:r>
            <a:endParaRPr lang="en-US" sz="7200" b="1" cap="none" spc="0" dirty="0">
              <a:ln w="10541" cmpd="sng">
                <a:solidFill>
                  <a:schemeClr val="bg1"/>
                </a:solidFill>
                <a:prstDash val="solid"/>
              </a:ln>
              <a:effectLst/>
              <a:latin typeface="4805KwangMD_Influenza" pitchFamily="2" charset="0"/>
              <a:cs typeface="4805KwangMD_Influenza" pitchFamily="2" charset="0"/>
            </a:endParaRPr>
          </a:p>
        </p:txBody>
      </p:sp>
      <p:sp>
        <p:nvSpPr>
          <p:cNvPr id="7" name="Rectangle 6">
            <a:hlinkClick r:id="" action="ppaction://noaction">
              <a:snd r:embed="rId7" name="ลองใหม่.wav"/>
            </a:hlinkClick>
          </p:cNvPr>
          <p:cNvSpPr/>
          <p:nvPr/>
        </p:nvSpPr>
        <p:spPr>
          <a:xfrm>
            <a:off x="1371600" y="2057400"/>
            <a:ext cx="66294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72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effectLst/>
                <a:latin typeface="4805KwangMD_Influenza" pitchFamily="2" charset="0"/>
                <a:cs typeface="4805KwangMD_Influenza" pitchFamily="2" charset="0"/>
              </a:rPr>
              <a:t>ก. หมู่ที่ </a:t>
            </a:r>
            <a:r>
              <a:rPr lang="en-US" sz="72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effectLst/>
                <a:latin typeface="4805KwangMD_Influenza" pitchFamily="2" charset="0"/>
                <a:cs typeface="4805KwangMD_Influenza" pitchFamily="2" charset="0"/>
              </a:rPr>
              <a:t>1 </a:t>
            </a:r>
            <a:r>
              <a:rPr lang="th-TH" sz="72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effectLst/>
                <a:latin typeface="4805KwangMD_Influenza" pitchFamily="2" charset="0"/>
                <a:cs typeface="4805KwangMD_Influenza" pitchFamily="2" charset="0"/>
              </a:rPr>
              <a:t>เนื้อสัตว์ ไข่ นม </a:t>
            </a:r>
          </a:p>
        </p:txBody>
      </p:sp>
      <p:sp>
        <p:nvSpPr>
          <p:cNvPr id="11" name="Rectangle 10">
            <a:hlinkClick r:id="rId8" action="ppaction://hlinksldjump">
              <a:snd r:embed="rId9" name="เก่งมากค่ะ.wav"/>
            </a:hlinkClick>
          </p:cNvPr>
          <p:cNvSpPr/>
          <p:nvPr/>
        </p:nvSpPr>
        <p:spPr>
          <a:xfrm>
            <a:off x="1371600" y="3415352"/>
            <a:ext cx="73152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ข</a:t>
            </a:r>
            <a:r>
              <a:rPr lang="th-TH" sz="72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effectLst/>
                <a:latin typeface="4805KwangMD_Influenza" pitchFamily="2" charset="0"/>
                <a:cs typeface="4805KwangMD_Influenza" pitchFamily="2" charset="0"/>
              </a:rPr>
              <a:t>. </a:t>
            </a:r>
            <a:r>
              <a:rPr lang="th-TH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หมู่ที่ </a:t>
            </a:r>
            <a:r>
              <a:rPr lang="en-US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2 </a:t>
            </a:r>
            <a:r>
              <a:rPr lang="th-TH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ข้าว แป้ง เผือก มัน</a:t>
            </a:r>
            <a:r>
              <a:rPr lang="en-US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 </a:t>
            </a:r>
            <a:endParaRPr lang="th-TH" sz="7200" b="1" dirty="0" smtClean="0">
              <a:ln w="10541" cmpd="sng">
                <a:solidFill>
                  <a:schemeClr val="bg1"/>
                </a:solidFill>
                <a:prstDash val="solid"/>
              </a:ln>
              <a:latin typeface="4805KwangMD_Influenza" pitchFamily="2" charset="0"/>
              <a:cs typeface="4805KwangMD_Influenza" pitchFamily="2" charset="0"/>
            </a:endParaRPr>
          </a:p>
        </p:txBody>
      </p:sp>
      <p:sp>
        <p:nvSpPr>
          <p:cNvPr id="12" name="Rectangle 11">
            <a:hlinkClick r:id="" action="ppaction://noaction">
              <a:snd r:embed="rId10" name="ยังไม่ถูกค่ะ.wav"/>
            </a:hlinkClick>
          </p:cNvPr>
          <p:cNvSpPr/>
          <p:nvPr/>
        </p:nvSpPr>
        <p:spPr>
          <a:xfrm>
            <a:off x="1371600" y="4792175"/>
            <a:ext cx="610964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ค</a:t>
            </a:r>
            <a:r>
              <a:rPr lang="th-TH" sz="72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effectLst/>
                <a:latin typeface="4805KwangMD_Influenza" pitchFamily="2" charset="0"/>
                <a:cs typeface="4805KwangMD_Influenza" pitchFamily="2" charset="0"/>
              </a:rPr>
              <a:t>. </a:t>
            </a:r>
            <a:r>
              <a:rPr lang="th-TH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หมู่ที่ </a:t>
            </a:r>
            <a:r>
              <a:rPr lang="en-US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3 </a:t>
            </a:r>
            <a:r>
              <a:rPr lang="th-TH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ผักชนิดต่างๆ</a:t>
            </a:r>
          </a:p>
        </p:txBody>
      </p:sp>
    </p:spTree>
  </p:cSld>
  <p:clrMapOvr>
    <a:masterClrMapping/>
  </p:clrMapOvr>
  <p:transition spd="slow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0047" y="677375"/>
            <a:ext cx="800675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3.</a:t>
            </a:r>
            <a:r>
              <a:rPr lang="th-TH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 ผักจัดอยู่ในอาหารหมู่ใด</a:t>
            </a:r>
            <a:endParaRPr lang="en-US" sz="7200" b="1" cap="none" spc="0" dirty="0">
              <a:ln w="10541" cmpd="sng">
                <a:solidFill>
                  <a:schemeClr val="bg1"/>
                </a:solidFill>
                <a:prstDash val="solid"/>
              </a:ln>
              <a:effectLst/>
              <a:latin typeface="4805KwangMD_Influenza" pitchFamily="2" charset="0"/>
              <a:cs typeface="4805KwangMD_Influenza" pitchFamily="2" charset="0"/>
            </a:endParaRPr>
          </a:p>
        </p:txBody>
      </p:sp>
      <p:sp>
        <p:nvSpPr>
          <p:cNvPr id="7" name="Rectangle 6">
            <a:hlinkClick r:id="rId7" action="ppaction://hlinksldjump">
              <a:snd r:embed="rId8" name="ถูกต้องค่ะ.wav"/>
            </a:hlinkClick>
          </p:cNvPr>
          <p:cNvSpPr/>
          <p:nvPr/>
        </p:nvSpPr>
        <p:spPr>
          <a:xfrm>
            <a:off x="1815153" y="2057400"/>
            <a:ext cx="27432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72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effectLst/>
                <a:latin typeface="4805KwangMD_Influenza" pitchFamily="2" charset="0"/>
                <a:cs typeface="4805KwangMD_Influenza" pitchFamily="2" charset="0"/>
              </a:rPr>
              <a:t>ก. หมู่ที่ </a:t>
            </a:r>
            <a:r>
              <a:rPr lang="en-US" sz="72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effectLst/>
                <a:latin typeface="4805KwangMD_Influenza" pitchFamily="2" charset="0"/>
                <a:cs typeface="4805KwangMD_Influenza" pitchFamily="2" charset="0"/>
              </a:rPr>
              <a:t>3</a:t>
            </a:r>
            <a:endParaRPr lang="th-TH" sz="7200" b="1" cap="none" spc="0" dirty="0" smtClean="0">
              <a:ln w="10541" cmpd="sng">
                <a:solidFill>
                  <a:schemeClr val="bg1"/>
                </a:solidFill>
                <a:prstDash val="solid"/>
              </a:ln>
              <a:effectLst/>
              <a:latin typeface="4805KwangMD_Influenza" pitchFamily="2" charset="0"/>
              <a:cs typeface="4805KwangMD_Influenza" pitchFamily="2" charset="0"/>
            </a:endParaRPr>
          </a:p>
        </p:txBody>
      </p:sp>
      <p:sp>
        <p:nvSpPr>
          <p:cNvPr id="11" name="Rectangle 10">
            <a:hlinkClick r:id="" action="ppaction://noaction">
              <a:snd r:embed="rId9" name="ลองใหม่.wav"/>
            </a:hlinkClick>
          </p:cNvPr>
          <p:cNvSpPr/>
          <p:nvPr/>
        </p:nvSpPr>
        <p:spPr>
          <a:xfrm>
            <a:off x="1815152" y="3415352"/>
            <a:ext cx="27432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ข</a:t>
            </a:r>
            <a:r>
              <a:rPr lang="th-TH" sz="72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effectLst/>
                <a:latin typeface="4805KwangMD_Influenza" pitchFamily="2" charset="0"/>
                <a:cs typeface="4805KwangMD_Influenza" pitchFamily="2" charset="0"/>
              </a:rPr>
              <a:t>. </a:t>
            </a:r>
            <a:r>
              <a:rPr lang="th-TH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หมู่ที่ </a:t>
            </a:r>
            <a:r>
              <a:rPr lang="en-US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4</a:t>
            </a:r>
            <a:endParaRPr lang="th-TH" sz="7200" b="1" dirty="0" smtClean="0">
              <a:ln w="10541" cmpd="sng">
                <a:solidFill>
                  <a:schemeClr val="bg1"/>
                </a:solidFill>
                <a:prstDash val="solid"/>
              </a:ln>
              <a:latin typeface="4805KwangMD_Influenza" pitchFamily="2" charset="0"/>
              <a:cs typeface="4805KwangMD_Influenza" pitchFamily="2" charset="0"/>
            </a:endParaRPr>
          </a:p>
        </p:txBody>
      </p:sp>
      <p:sp>
        <p:nvSpPr>
          <p:cNvPr id="12" name="Rectangle 11">
            <a:hlinkClick r:id="" action="ppaction://noaction">
              <a:snd r:embed="rId10" name="ยังไม่ถูกค่ะ.wav"/>
            </a:hlinkClick>
          </p:cNvPr>
          <p:cNvSpPr/>
          <p:nvPr/>
        </p:nvSpPr>
        <p:spPr>
          <a:xfrm>
            <a:off x="1815152" y="4792175"/>
            <a:ext cx="27432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ค</a:t>
            </a:r>
            <a:r>
              <a:rPr lang="th-TH" sz="72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effectLst/>
                <a:latin typeface="4805KwangMD_Influenza" pitchFamily="2" charset="0"/>
                <a:cs typeface="4805KwangMD_Influenza" pitchFamily="2" charset="0"/>
              </a:rPr>
              <a:t>. </a:t>
            </a:r>
            <a:r>
              <a:rPr lang="th-TH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หมู่ที่ </a:t>
            </a:r>
            <a:r>
              <a:rPr lang="en-US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5</a:t>
            </a:r>
            <a:endParaRPr lang="th-TH" sz="7200" b="1" dirty="0" smtClean="0">
              <a:ln w="10541" cmpd="sng">
                <a:solidFill>
                  <a:schemeClr val="bg1"/>
                </a:solidFill>
                <a:prstDash val="solid"/>
              </a:ln>
              <a:latin typeface="4805KwangMD_Influenza" pitchFamily="2" charset="0"/>
              <a:cs typeface="4805KwangMD_Influenza" pitchFamily="2" charset="0"/>
            </a:endParaRPr>
          </a:p>
        </p:txBody>
      </p:sp>
      <p:pic>
        <p:nvPicPr>
          <p:cNvPr id="8" name="Picture 7" descr="ผัก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9F9F8"/>
              </a:clrFrom>
              <a:clrTo>
                <a:srgbClr val="F9F9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00600" y="2133600"/>
            <a:ext cx="3570299" cy="1905000"/>
          </a:xfrm>
          <a:prstGeom prst="rect">
            <a:avLst/>
          </a:prstGeom>
        </p:spPr>
      </p:pic>
    </p:spTree>
  </p:cSld>
  <p:clrMapOvr>
    <a:masterClrMapping/>
  </p:clrMapOvr>
  <p:transition spd="slow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ม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ม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ม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677375"/>
            <a:ext cx="76962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4.</a:t>
            </a:r>
            <a:r>
              <a:rPr lang="th-TH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 </a:t>
            </a:r>
            <a:r>
              <a:rPr lang="th-TH" sz="72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effectLst/>
                <a:latin typeface="4805KwangMD_Influenza" pitchFamily="2" charset="0"/>
                <a:cs typeface="4805KwangMD_Influenza" pitchFamily="2" charset="0"/>
              </a:rPr>
              <a:t>เนยจัดอยู่ในอาหารหมู่ใด</a:t>
            </a:r>
            <a:endParaRPr lang="en-US" sz="7200" b="1" cap="none" spc="0" dirty="0">
              <a:ln w="10541" cmpd="sng">
                <a:solidFill>
                  <a:schemeClr val="bg1"/>
                </a:solidFill>
                <a:prstDash val="solid"/>
              </a:ln>
              <a:effectLst/>
              <a:latin typeface="4805KwangMD_Influenza" pitchFamily="2" charset="0"/>
              <a:cs typeface="4805KwangMD_Influenza" pitchFamily="2" charset="0"/>
            </a:endParaRPr>
          </a:p>
        </p:txBody>
      </p:sp>
      <p:sp>
        <p:nvSpPr>
          <p:cNvPr id="8" name="Rectangle 7">
            <a:hlinkClick r:id="" action="ppaction://noaction">
              <a:snd r:embed="rId8" name="ยังไม่ถูกค่ะ.wav"/>
            </a:hlinkClick>
          </p:cNvPr>
          <p:cNvSpPr/>
          <p:nvPr/>
        </p:nvSpPr>
        <p:spPr>
          <a:xfrm>
            <a:off x="1815153" y="2057400"/>
            <a:ext cx="27432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72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effectLst/>
                <a:latin typeface="4805KwangMD_Influenza" pitchFamily="2" charset="0"/>
                <a:cs typeface="4805KwangMD_Influenza" pitchFamily="2" charset="0"/>
              </a:rPr>
              <a:t>ก. หมู่ </a:t>
            </a:r>
            <a:r>
              <a:rPr lang="en-US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1</a:t>
            </a:r>
            <a:endParaRPr lang="th-TH" sz="7200" b="1" cap="none" spc="0" dirty="0" smtClean="0">
              <a:ln w="10541" cmpd="sng">
                <a:solidFill>
                  <a:schemeClr val="bg1"/>
                </a:solidFill>
                <a:prstDash val="solid"/>
              </a:ln>
              <a:effectLst/>
              <a:latin typeface="4805KwangMD_Influenza" pitchFamily="2" charset="0"/>
              <a:cs typeface="4805KwangMD_Influenza" pitchFamily="2" charset="0"/>
            </a:endParaRPr>
          </a:p>
        </p:txBody>
      </p:sp>
      <p:sp>
        <p:nvSpPr>
          <p:cNvPr id="9" name="Rectangle 8">
            <a:hlinkClick r:id="" action="ppaction://noaction">
              <a:snd r:embed="rId9" name="ลองใหม่.wav"/>
            </a:hlinkClick>
          </p:cNvPr>
          <p:cNvSpPr/>
          <p:nvPr/>
        </p:nvSpPr>
        <p:spPr>
          <a:xfrm>
            <a:off x="1815152" y="3415352"/>
            <a:ext cx="27432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ข</a:t>
            </a:r>
            <a:r>
              <a:rPr lang="th-TH" sz="72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effectLst/>
                <a:latin typeface="4805KwangMD_Influenza" pitchFamily="2" charset="0"/>
                <a:cs typeface="4805KwangMD_Influenza" pitchFamily="2" charset="0"/>
              </a:rPr>
              <a:t>. </a:t>
            </a:r>
            <a:r>
              <a:rPr lang="th-TH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หมู่ </a:t>
            </a:r>
            <a:r>
              <a:rPr lang="en-US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3</a:t>
            </a:r>
            <a:endParaRPr lang="th-TH" sz="7200" b="1" dirty="0" smtClean="0">
              <a:ln w="10541" cmpd="sng">
                <a:solidFill>
                  <a:schemeClr val="bg1"/>
                </a:solidFill>
                <a:prstDash val="solid"/>
              </a:ln>
              <a:latin typeface="4805KwangMD_Influenza" pitchFamily="2" charset="0"/>
              <a:cs typeface="4805KwangMD_Influenza" pitchFamily="2" charset="0"/>
            </a:endParaRPr>
          </a:p>
        </p:txBody>
      </p:sp>
      <p:sp>
        <p:nvSpPr>
          <p:cNvPr id="10" name="Rectangle 9">
            <a:hlinkClick r:id="rId10" action="ppaction://hlinksldjump">
              <a:snd r:embed="rId11" name="ถูกต้องค่ะ.wav"/>
            </a:hlinkClick>
          </p:cNvPr>
          <p:cNvSpPr/>
          <p:nvPr/>
        </p:nvSpPr>
        <p:spPr>
          <a:xfrm>
            <a:off x="1815152" y="4792175"/>
            <a:ext cx="27432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ค</a:t>
            </a:r>
            <a:r>
              <a:rPr lang="th-TH" sz="72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effectLst/>
                <a:latin typeface="4805KwangMD_Influenza" pitchFamily="2" charset="0"/>
                <a:cs typeface="4805KwangMD_Influenza" pitchFamily="2" charset="0"/>
              </a:rPr>
              <a:t>. </a:t>
            </a:r>
            <a:r>
              <a:rPr lang="th-TH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หมู่ </a:t>
            </a:r>
            <a:r>
              <a:rPr lang="en-US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5</a:t>
            </a:r>
            <a:endParaRPr lang="th-TH" sz="7200" b="1" dirty="0" smtClean="0">
              <a:ln w="10541" cmpd="sng">
                <a:solidFill>
                  <a:schemeClr val="bg1"/>
                </a:solidFill>
                <a:prstDash val="solid"/>
              </a:ln>
              <a:latin typeface="4805KwangMD_Influenza" pitchFamily="2" charset="0"/>
              <a:cs typeface="4805KwangMD_Influenza" pitchFamily="2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190393" y="1905000"/>
            <a:ext cx="2582007" cy="2667000"/>
            <a:chOff x="5105400" y="1828800"/>
            <a:chExt cx="2582007" cy="2667000"/>
          </a:xfrm>
        </p:grpSpPr>
        <p:pic>
          <p:nvPicPr>
            <p:cNvPr id="13" name="Picture 12" descr="เนย.jpg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05400" y="1828800"/>
              <a:ext cx="2294792" cy="2209800"/>
            </a:xfrm>
            <a:prstGeom prst="rect">
              <a:avLst/>
            </a:prstGeom>
          </p:spPr>
        </p:pic>
        <p:pic>
          <p:nvPicPr>
            <p:cNvPr id="14" name="Picture 13" descr="เนย.jpg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867400" y="2743200"/>
              <a:ext cx="1820007" cy="1752600"/>
            </a:xfrm>
            <a:prstGeom prst="rect">
              <a:avLst/>
            </a:prstGeom>
          </p:spPr>
        </p:pic>
      </p:grpSp>
      <p:pic>
        <p:nvPicPr>
          <p:cNvPr id="12" name="4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3" cstate="print"/>
          <a:stretch>
            <a:fillRect/>
          </a:stretch>
        </p:blipFill>
        <p:spPr>
          <a:xfrm>
            <a:off x="4876800" y="52578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ม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ม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5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ม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13096" y="914400"/>
            <a:ext cx="76962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66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5</a:t>
            </a:r>
            <a:r>
              <a:rPr lang="en-US" sz="66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.</a:t>
            </a:r>
            <a:r>
              <a:rPr lang="th-TH" sz="66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 </a:t>
            </a:r>
            <a:r>
              <a:rPr lang="th-TH" sz="66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effectLst/>
                <a:latin typeface="4805KwangMD_Influenza" pitchFamily="2" charset="0"/>
                <a:cs typeface="4805KwangMD_Influenza" pitchFamily="2" charset="0"/>
              </a:rPr>
              <a:t>อาหารหมู่ใดซ่อมแซมส่วนที่สึกหรอ</a:t>
            </a:r>
            <a:endParaRPr lang="en-US" sz="6600" b="1" cap="none" spc="0" dirty="0">
              <a:ln w="10541" cmpd="sng">
                <a:solidFill>
                  <a:schemeClr val="bg1"/>
                </a:solidFill>
                <a:prstDash val="solid"/>
              </a:ln>
              <a:effectLst/>
              <a:latin typeface="4805KwangMD_Influenza" pitchFamily="2" charset="0"/>
              <a:cs typeface="4805KwangMD_Influenza" pitchFamily="2" charset="0"/>
            </a:endParaRPr>
          </a:p>
        </p:txBody>
      </p:sp>
      <p:sp>
        <p:nvSpPr>
          <p:cNvPr id="7" name="Rectangle 6">
            <a:hlinkClick r:id="rId7" action="ppaction://hlinksldjump">
              <a:snd r:embed="rId8" name="เก่งมากค่ะ.wav"/>
            </a:hlinkClick>
          </p:cNvPr>
          <p:cNvSpPr/>
          <p:nvPr/>
        </p:nvSpPr>
        <p:spPr>
          <a:xfrm>
            <a:off x="1815153" y="2057400"/>
            <a:ext cx="27432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72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effectLst/>
                <a:latin typeface="4805KwangMD_Influenza" pitchFamily="2" charset="0"/>
                <a:cs typeface="4805KwangMD_Influenza" pitchFamily="2" charset="0"/>
              </a:rPr>
              <a:t>ก. หมู่ </a:t>
            </a:r>
            <a:r>
              <a:rPr lang="en-US" sz="72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effectLst/>
                <a:latin typeface="4805KwangMD_Influenza" pitchFamily="2" charset="0"/>
                <a:cs typeface="4805KwangMD_Influenza" pitchFamily="2" charset="0"/>
              </a:rPr>
              <a:t>1</a:t>
            </a:r>
            <a:endParaRPr lang="th-TH" sz="7200" b="1" cap="none" spc="0" dirty="0" smtClean="0">
              <a:ln w="10541" cmpd="sng">
                <a:solidFill>
                  <a:schemeClr val="bg1"/>
                </a:solidFill>
                <a:prstDash val="solid"/>
              </a:ln>
              <a:effectLst/>
              <a:latin typeface="4805KwangMD_Influenza" pitchFamily="2" charset="0"/>
              <a:cs typeface="4805KwangMD_Influenza" pitchFamily="2" charset="0"/>
            </a:endParaRPr>
          </a:p>
        </p:txBody>
      </p:sp>
      <p:sp>
        <p:nvSpPr>
          <p:cNvPr id="11" name="Rectangle 10">
            <a:hlinkClick r:id="" action="ppaction://noaction">
              <a:snd r:embed="rId9" name="ยังไม่ถูกค่ะ.wav"/>
            </a:hlinkClick>
          </p:cNvPr>
          <p:cNvSpPr/>
          <p:nvPr/>
        </p:nvSpPr>
        <p:spPr>
          <a:xfrm>
            <a:off x="1815152" y="3415352"/>
            <a:ext cx="27432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ข</a:t>
            </a:r>
            <a:r>
              <a:rPr lang="th-TH" sz="72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effectLst/>
                <a:latin typeface="4805KwangMD_Influenza" pitchFamily="2" charset="0"/>
                <a:cs typeface="4805KwangMD_Influenza" pitchFamily="2" charset="0"/>
              </a:rPr>
              <a:t>. หมู่ </a:t>
            </a:r>
            <a:r>
              <a:rPr lang="en-US" sz="72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effectLst/>
                <a:latin typeface="4805KwangMD_Influenza" pitchFamily="2" charset="0"/>
                <a:cs typeface="4805KwangMD_Influenza" pitchFamily="2" charset="0"/>
              </a:rPr>
              <a:t>2</a:t>
            </a:r>
            <a:endParaRPr lang="th-TH" sz="7200" b="1" cap="none" spc="0" dirty="0" smtClean="0">
              <a:ln w="10541" cmpd="sng">
                <a:solidFill>
                  <a:schemeClr val="bg1"/>
                </a:solidFill>
                <a:prstDash val="solid"/>
              </a:ln>
              <a:effectLst/>
              <a:latin typeface="4805KwangMD_Influenza" pitchFamily="2" charset="0"/>
              <a:cs typeface="4805KwangMD_Influenza" pitchFamily="2" charset="0"/>
            </a:endParaRPr>
          </a:p>
        </p:txBody>
      </p:sp>
      <p:sp>
        <p:nvSpPr>
          <p:cNvPr id="12" name="Rectangle 11">
            <a:hlinkClick r:id="" action="ppaction://noaction">
              <a:snd r:embed="rId9" name="ยังไม่ถูกค่ะ.wav"/>
            </a:hlinkClick>
          </p:cNvPr>
          <p:cNvSpPr/>
          <p:nvPr/>
        </p:nvSpPr>
        <p:spPr>
          <a:xfrm>
            <a:off x="1815152" y="4792175"/>
            <a:ext cx="27432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ค</a:t>
            </a:r>
            <a:r>
              <a:rPr lang="th-TH" sz="72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effectLst/>
                <a:latin typeface="4805KwangMD_Influenza" pitchFamily="2" charset="0"/>
                <a:cs typeface="4805KwangMD_Influenza" pitchFamily="2" charset="0"/>
              </a:rPr>
              <a:t>. หมู่ </a:t>
            </a:r>
            <a:r>
              <a:rPr lang="en-US" sz="72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effectLst/>
                <a:latin typeface="4805KwangMD_Influenza" pitchFamily="2" charset="0"/>
                <a:cs typeface="4805KwangMD_Influenza" pitchFamily="2" charset="0"/>
              </a:rPr>
              <a:t>3</a:t>
            </a:r>
            <a:endParaRPr lang="th-TH" sz="7200" b="1" cap="none" spc="0" dirty="0" smtClean="0">
              <a:ln w="10541" cmpd="sng">
                <a:solidFill>
                  <a:schemeClr val="bg1"/>
                </a:solidFill>
                <a:prstDash val="solid"/>
              </a:ln>
              <a:effectLst/>
              <a:latin typeface="4805KwangMD_Influenza" pitchFamily="2" charset="0"/>
              <a:cs typeface="4805KwangMD_Influenza" pitchFamily="2" charset="0"/>
            </a:endParaRPr>
          </a:p>
        </p:txBody>
      </p:sp>
    </p:spTree>
  </p:cSld>
  <p:clrMapOvr>
    <a:masterClrMapping/>
  </p:clrMapOvr>
  <p:transition spd="slow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ข้อ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ม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ม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ม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1134575"/>
            <a:ext cx="65532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6.</a:t>
            </a:r>
            <a:r>
              <a:rPr lang="th-TH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 ข้อใดคืออาหารหมู่ที่ </a:t>
            </a:r>
            <a:r>
              <a:rPr lang="en-US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4</a:t>
            </a:r>
            <a:endParaRPr lang="en-US" sz="7200" b="1" cap="none" spc="0" dirty="0">
              <a:ln w="10541" cmpd="sng">
                <a:solidFill>
                  <a:schemeClr val="bg1"/>
                </a:solidFill>
                <a:prstDash val="solid"/>
              </a:ln>
              <a:effectLst/>
              <a:latin typeface="4805KwangMD_Influenza" pitchFamily="2" charset="0"/>
              <a:cs typeface="4805KwangMD_Influenza" pitchFamily="2" charset="0"/>
            </a:endParaRPr>
          </a:p>
        </p:txBody>
      </p:sp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609600" y="3124200"/>
            <a:ext cx="27432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72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effectLst/>
                <a:latin typeface="4805KwangMD_Influenza" pitchFamily="2" charset="0"/>
                <a:cs typeface="4805KwangMD_Influenza" pitchFamily="2" charset="0"/>
              </a:rPr>
              <a:t>ก.  </a:t>
            </a:r>
          </a:p>
        </p:txBody>
      </p:sp>
      <p:pic>
        <p:nvPicPr>
          <p:cNvPr id="8" name="Picture 7" descr="มะม่วง.jpg">
            <a:hlinkClick r:id="rId5" action="ppaction://hlinksldjump">
              <a:snd r:embed="rId6" name="ถูกต้องค่ะ.wav"/>
            </a:hlinkClick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71600" y="3163580"/>
            <a:ext cx="1447800" cy="10802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3429000" y="3124200"/>
            <a:ext cx="27432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ข</a:t>
            </a:r>
            <a:r>
              <a:rPr lang="th-TH" sz="72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effectLst/>
                <a:latin typeface="4805KwangMD_Influenza" pitchFamily="2" charset="0"/>
                <a:cs typeface="4805KwangMD_Influenza" pitchFamily="2" charset="0"/>
              </a:rPr>
              <a:t>. </a:t>
            </a:r>
          </a:p>
        </p:txBody>
      </p:sp>
      <p:pic>
        <p:nvPicPr>
          <p:cNvPr id="9" name="Picture 8" descr="มะเขือ.jpg">
            <a:hlinkClick r:id="" action="ppaction://noaction">
              <a:snd r:embed="rId8" name="ลองใหม่.wav"/>
            </a:hlinkClick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91000" y="3159456"/>
            <a:ext cx="1209675" cy="11025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6096000" y="3124200"/>
            <a:ext cx="27432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ค</a:t>
            </a:r>
            <a:r>
              <a:rPr lang="th-TH" sz="72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effectLst/>
                <a:latin typeface="4805KwangMD_Influenza" pitchFamily="2" charset="0"/>
                <a:cs typeface="4805KwangMD_Influenza" pitchFamily="2" charset="0"/>
              </a:rPr>
              <a:t>. </a:t>
            </a:r>
          </a:p>
        </p:txBody>
      </p:sp>
      <p:pic>
        <p:nvPicPr>
          <p:cNvPr id="10" name="Picture 9" descr="แฮม.jpg">
            <a:hlinkClick r:id="" action="ppaction://noaction">
              <a:snd r:embed="rId10" name="ยังไม่ถูกค่ะ.wav"/>
            </a:hlinkClick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858000" y="3132625"/>
            <a:ext cx="1528222" cy="1149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6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 cstate="print"/>
          <a:stretch>
            <a:fillRect/>
          </a:stretch>
        </p:blipFill>
        <p:spPr>
          <a:xfrm>
            <a:off x="4648200" y="5334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44"/>
                            </p:stCondLst>
                            <p:childTnLst>
                              <p:par>
                                <p:cTn id="1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/>
      <p:bldP spid="7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7200" y="1137312"/>
            <a:ext cx="82296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7.</a:t>
            </a:r>
            <a:r>
              <a:rPr lang="th-TH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 </a:t>
            </a:r>
            <a:r>
              <a:rPr lang="th-TH" sz="72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effectLst/>
                <a:latin typeface="4805KwangMD_Influenza" pitchFamily="2" charset="0"/>
                <a:cs typeface="4805KwangMD_Influenza" pitchFamily="2" charset="0"/>
              </a:rPr>
              <a:t>อาหารใดที่เด็กไม่ควรรับประทาน</a:t>
            </a:r>
            <a:endParaRPr lang="en-US" sz="7200" b="1" cap="none" spc="0" dirty="0">
              <a:ln w="10541" cmpd="sng">
                <a:solidFill>
                  <a:schemeClr val="bg1"/>
                </a:solidFill>
                <a:prstDash val="solid"/>
              </a:ln>
              <a:effectLst/>
              <a:latin typeface="4805KwangMD_Influenza" pitchFamily="2" charset="0"/>
              <a:cs typeface="4805KwangMD_Influenza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2933342"/>
            <a:ext cx="27432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72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effectLst/>
                <a:latin typeface="4805KwangMD_Influenza" pitchFamily="2" charset="0"/>
                <a:cs typeface="4805KwangMD_Influenza" pitchFamily="2" charset="0"/>
              </a:rPr>
              <a:t>ก. </a:t>
            </a:r>
          </a:p>
        </p:txBody>
      </p:sp>
      <p:pic>
        <p:nvPicPr>
          <p:cNvPr id="8" name="Picture 7" descr="นม.jpg">
            <a:hlinkClick r:id="" action="ppaction://noaction">
              <a:snd r:embed="rId5" name="ลองใหม่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47799" y="2927653"/>
            <a:ext cx="952396" cy="115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3276600" y="2933342"/>
            <a:ext cx="27432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ข</a:t>
            </a:r>
            <a:r>
              <a:rPr lang="th-TH" sz="72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effectLst/>
                <a:latin typeface="4805KwangMD_Influenza" pitchFamily="2" charset="0"/>
                <a:cs typeface="4805KwangMD_Influenza" pitchFamily="2" charset="0"/>
              </a:rPr>
              <a:t>. </a:t>
            </a:r>
          </a:p>
        </p:txBody>
      </p:sp>
      <p:pic>
        <p:nvPicPr>
          <p:cNvPr id="9" name="Picture 8" descr="ทุเรียน.jpg">
            <a:hlinkClick r:id="" action="ppaction://noaction">
              <a:snd r:embed="rId7" name="ยังไม่ถูกค่ะ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191000" y="2968598"/>
            <a:ext cx="952500" cy="1123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>
            <a:hlinkClick r:id="rId9" action="ppaction://hlinksldjump"/>
          </p:cNvPr>
          <p:cNvSpPr/>
          <p:nvPr/>
        </p:nvSpPr>
        <p:spPr>
          <a:xfrm>
            <a:off x="6096000" y="2936544"/>
            <a:ext cx="27432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ค</a:t>
            </a:r>
            <a:r>
              <a:rPr lang="th-TH" sz="72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effectLst/>
                <a:latin typeface="4805KwangMD_Influenza" pitchFamily="2" charset="0"/>
                <a:cs typeface="4805KwangMD_Influenza" pitchFamily="2" charset="0"/>
              </a:rPr>
              <a:t>. </a:t>
            </a:r>
          </a:p>
        </p:txBody>
      </p:sp>
      <p:pic>
        <p:nvPicPr>
          <p:cNvPr id="10" name="Picture 9" descr="เบียร์.jpg">
            <a:hlinkClick r:id="rId9" action="ppaction://hlinksldjump">
              <a:snd r:embed="rId10" name="ถูกต้องค่ะ.wav"/>
            </a:hlinkClick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010400" y="2944969"/>
            <a:ext cx="1051906" cy="111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7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 cstate="print"/>
          <a:stretch>
            <a:fillRect/>
          </a:stretch>
        </p:blipFill>
        <p:spPr>
          <a:xfrm>
            <a:off x="4648200" y="5562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66"/>
                            </p:stCondLst>
                            <p:childTnLst>
                              <p:par>
                                <p:cTn id="1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/>
      <p:bldP spid="7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76952" y="1137312"/>
            <a:ext cx="71628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8.</a:t>
            </a:r>
            <a:r>
              <a:rPr lang="th-TH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 </a:t>
            </a:r>
            <a:r>
              <a:rPr lang="th-TH" sz="72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effectLst/>
                <a:latin typeface="4805KwangMD_Influenza" pitchFamily="2" charset="0"/>
                <a:cs typeface="4805KwangMD_Influenza" pitchFamily="2" charset="0"/>
              </a:rPr>
              <a:t>อาหารใดที่เด็กทานแล้วฟันผุ</a:t>
            </a:r>
            <a:endParaRPr lang="en-US" sz="7200" b="1" cap="none" spc="0" dirty="0">
              <a:ln w="10541" cmpd="sng">
                <a:solidFill>
                  <a:schemeClr val="bg1"/>
                </a:solidFill>
                <a:prstDash val="solid"/>
              </a:ln>
              <a:effectLst/>
              <a:latin typeface="4805KwangMD_Influenza" pitchFamily="2" charset="0"/>
              <a:cs typeface="4805KwangMD_Influenza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3048000"/>
            <a:ext cx="27432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72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effectLst/>
                <a:latin typeface="4805KwangMD_Influenza" pitchFamily="2" charset="0"/>
                <a:cs typeface="4805KwangMD_Influenza" pitchFamily="2" charset="0"/>
              </a:rPr>
              <a:t>ก. </a:t>
            </a:r>
          </a:p>
        </p:txBody>
      </p:sp>
      <p:pic>
        <p:nvPicPr>
          <p:cNvPr id="8" name="Picture 7" descr="ข้าวโพด.jpg">
            <a:hlinkClick r:id="" action="ppaction://noaction">
              <a:snd r:embed="rId5" name="ลองใหม่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85247" y="3124200"/>
            <a:ext cx="1257300" cy="1047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>
            <a:hlinkClick r:id="rId7" action="ppaction://hlinksldjump"/>
          </p:cNvPr>
          <p:cNvSpPr/>
          <p:nvPr/>
        </p:nvSpPr>
        <p:spPr>
          <a:xfrm>
            <a:off x="3505200" y="3048000"/>
            <a:ext cx="27432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ข</a:t>
            </a:r>
            <a:r>
              <a:rPr lang="th-TH" sz="72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effectLst/>
                <a:latin typeface="4805KwangMD_Influenza" pitchFamily="2" charset="0"/>
                <a:cs typeface="4805KwangMD_Influenza" pitchFamily="2" charset="0"/>
              </a:rPr>
              <a:t>. </a:t>
            </a:r>
          </a:p>
        </p:txBody>
      </p:sp>
      <p:pic>
        <p:nvPicPr>
          <p:cNvPr id="10" name="Picture 9" descr="ช็อคโกแลต.jpg">
            <a:hlinkClick r:id="rId8" action="ppaction://hlinksldjump">
              <a:snd r:embed="rId9" name="เก่งมากค่ะ.wav"/>
            </a:hlinkClick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80848" y="3052648"/>
            <a:ext cx="1152000" cy="115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6477000" y="3048000"/>
            <a:ext cx="27432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ค</a:t>
            </a:r>
            <a:r>
              <a:rPr lang="th-TH" sz="72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effectLst/>
                <a:latin typeface="4805KwangMD_Influenza" pitchFamily="2" charset="0"/>
                <a:cs typeface="4805KwangMD_Influenza" pitchFamily="2" charset="0"/>
              </a:rPr>
              <a:t>. </a:t>
            </a:r>
          </a:p>
        </p:txBody>
      </p:sp>
      <p:pic>
        <p:nvPicPr>
          <p:cNvPr id="13" name="Picture 12" descr="ส้ม.jpg">
            <a:hlinkClick r:id="" action="ppaction://noaction">
              <a:snd r:embed="rId11" name="ยังไม่ถูกค่ะ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252648" y="3132625"/>
            <a:ext cx="914400" cy="10486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8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3" cstate="print"/>
          <a:stretch>
            <a:fillRect/>
          </a:stretch>
        </p:blipFill>
        <p:spPr>
          <a:xfrm>
            <a:off x="4572000" y="5334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66"/>
                            </p:stCondLst>
                            <p:childTnLst>
                              <p:par>
                                <p:cTn id="1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7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1134575"/>
            <a:ext cx="63246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9</a:t>
            </a:r>
            <a:r>
              <a:rPr lang="en-US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.</a:t>
            </a:r>
            <a:r>
              <a:rPr lang="th-TH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 ข้อใดคืออาหารหมู่ที่ </a:t>
            </a:r>
            <a:r>
              <a:rPr lang="en-US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2</a:t>
            </a:r>
            <a:endParaRPr lang="en-US" sz="7200" b="1" cap="none" spc="0" dirty="0">
              <a:ln w="10541" cmpd="sng">
                <a:solidFill>
                  <a:schemeClr val="bg1"/>
                </a:solidFill>
                <a:prstDash val="solid"/>
              </a:ln>
              <a:effectLst/>
              <a:latin typeface="4805KwangMD_Influenza" pitchFamily="2" charset="0"/>
              <a:cs typeface="4805KwangMD_Influenza" pitchFamily="2" charset="0"/>
            </a:endParaRPr>
          </a:p>
        </p:txBody>
      </p:sp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3200400" y="2971800"/>
            <a:ext cx="6096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ข</a:t>
            </a:r>
            <a:r>
              <a:rPr lang="th-TH" sz="72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effectLst/>
                <a:latin typeface="4805KwangMD_Influenza" pitchFamily="2" charset="0"/>
                <a:cs typeface="4805KwangMD_Influenza" pitchFamily="2" charset="0"/>
              </a:rPr>
              <a:t>. </a:t>
            </a:r>
          </a:p>
        </p:txBody>
      </p:sp>
      <p:pic>
        <p:nvPicPr>
          <p:cNvPr id="10" name="Picture 9" descr="มัน.jpg">
            <a:hlinkClick r:id="rId6" action="ppaction://hlinksldjump">
              <a:snd r:embed="rId7" name="เก่งมากค่ะ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86200" y="3069458"/>
            <a:ext cx="1447800" cy="9157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6096000" y="2990671"/>
            <a:ext cx="6858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ค</a:t>
            </a:r>
            <a:r>
              <a:rPr lang="th-TH" sz="72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effectLst/>
                <a:latin typeface="4805KwangMD_Influenza" pitchFamily="2" charset="0"/>
                <a:cs typeface="4805KwangMD_Influenza" pitchFamily="2" charset="0"/>
              </a:rPr>
              <a:t>. </a:t>
            </a:r>
          </a:p>
        </p:txBody>
      </p:sp>
      <p:pic>
        <p:nvPicPr>
          <p:cNvPr id="13" name="Picture 12" descr="กาแฟ.jpg">
            <a:hlinkClick r:id="" action="ppaction://noaction">
              <a:snd r:embed="rId9" name="ยังไม่ถูกค่ะ.wav"/>
            </a:hlinkClick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58000" y="3084821"/>
            <a:ext cx="1428750" cy="1057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609600" y="2971800"/>
            <a:ext cx="762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72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effectLst/>
                <a:latin typeface="4805KwangMD_Influenza" pitchFamily="2" charset="0"/>
                <a:cs typeface="4805KwangMD_Influenza" pitchFamily="2" charset="0"/>
              </a:rPr>
              <a:t>ก. </a:t>
            </a:r>
          </a:p>
        </p:txBody>
      </p:sp>
      <p:pic>
        <p:nvPicPr>
          <p:cNvPr id="8" name="Picture 7" descr="กะทิ.JPG">
            <a:hlinkClick r:id="" action="ppaction://noaction">
              <a:snd r:embed="rId11" name="ลองใหม่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295400" y="2971800"/>
            <a:ext cx="1270000" cy="1036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3" cstate="print"/>
          <a:stretch>
            <a:fillRect/>
          </a:stretch>
        </p:blipFill>
        <p:spPr>
          <a:xfrm>
            <a:off x="5257800" y="4953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753"/>
                            </p:stCondLst>
                            <p:childTnLst>
                              <p:par>
                                <p:cTn id="1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/>
      <p:bldP spid="11" grpId="0"/>
      <p:bldP spid="12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68320" y="609600"/>
            <a:ext cx="280717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6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64F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2005_iannnnnTKO" pitchFamily="2" charset="0"/>
                <a:cs typeface="2005_iannnnnTKO" pitchFamily="2" charset="0"/>
              </a:rPr>
              <a:t>วัตถุประสงค์</a:t>
            </a:r>
            <a:endParaRPr lang="en-US" sz="66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64F6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2005_iannnnnTKO" pitchFamily="2" charset="0"/>
              <a:cs typeface="2005_iannnnnTKO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7680" y="1905000"/>
            <a:ext cx="8153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thaiDist"/>
            <a:r>
              <a:rPr lang="en-US" sz="4400" dirty="0" smtClean="0">
                <a:solidFill>
                  <a:srgbClr val="9900CC"/>
                </a:solidFill>
                <a:latin typeface="4803_Kwang_MD" pitchFamily="2" charset="0"/>
                <a:cs typeface="4803_Kwang_MD" pitchFamily="2" charset="0"/>
              </a:rPr>
              <a:t>1. </a:t>
            </a:r>
            <a:r>
              <a:rPr lang="th-TH" sz="4400" dirty="0" smtClean="0">
                <a:solidFill>
                  <a:srgbClr val="9900CC"/>
                </a:solidFill>
                <a:latin typeface="4803_Kwang_MD" pitchFamily="2" charset="0"/>
                <a:cs typeface="4803_Kwang_MD" pitchFamily="2" charset="0"/>
              </a:rPr>
              <a:t> เพื่อให้เด็กเรียนรู้เกี่ยวกับอาหารหลัก 5 หมู่</a:t>
            </a:r>
          </a:p>
          <a:p>
            <a:pPr marL="742950" indent="-742950" algn="thaiDist"/>
            <a:r>
              <a:rPr lang="th-TH" sz="4400" dirty="0" smtClean="0">
                <a:solidFill>
                  <a:srgbClr val="FF0000"/>
                </a:solidFill>
                <a:latin typeface="4803_Kwang_MD" pitchFamily="2" charset="0"/>
                <a:cs typeface="4803_Kwang_MD" pitchFamily="2" charset="0"/>
              </a:rPr>
              <a:t>2.  เพื่อให้เด็กเข้าใจหมวดหมู่ของอาหารได้อย่างเหมาะสม</a:t>
            </a:r>
          </a:p>
          <a:p>
            <a:pPr marL="742950" indent="-742950" algn="thaiDist"/>
            <a:r>
              <a:rPr lang="th-TH" sz="4400" dirty="0" smtClean="0">
                <a:solidFill>
                  <a:srgbClr val="008000"/>
                </a:solidFill>
                <a:latin typeface="4803_Kwang_MD" pitchFamily="2" charset="0"/>
                <a:cs typeface="4803_Kwang_MD" pitchFamily="2" charset="0"/>
              </a:rPr>
              <a:t>3.  เพื่อให้เด็กเข้าใจประโยชน์และโทษของอาหารได้</a:t>
            </a:r>
          </a:p>
          <a:p>
            <a:pPr marL="742950" indent="-742950" algn="thaiDist"/>
            <a:r>
              <a:rPr lang="th-TH" sz="4400" dirty="0" smtClean="0">
                <a:solidFill>
                  <a:srgbClr val="0000CC"/>
                </a:solidFill>
                <a:latin typeface="4803_Kwang_MD" pitchFamily="2" charset="0"/>
                <a:cs typeface="4803_Kwang_MD" pitchFamily="2" charset="0"/>
              </a:rPr>
              <a:t>4.  เพื่อให้เด็กมีความเข้าใจในการเลือกอาหารที่ดีได้เหมาะสมกับวัย</a:t>
            </a:r>
          </a:p>
          <a:p>
            <a:pPr marL="742950" indent="-742950" algn="thaiDist"/>
            <a:endParaRPr lang="en-US" sz="4400" dirty="0">
              <a:solidFill>
                <a:srgbClr val="9900CC"/>
              </a:solidFill>
              <a:latin typeface="4803_Kwang_MD" pitchFamily="2" charset="0"/>
              <a:cs typeface="4803_Kwang_MD" pitchFamily="2" charset="0"/>
            </a:endParaRPr>
          </a:p>
        </p:txBody>
      </p:sp>
      <p:pic>
        <p:nvPicPr>
          <p:cNvPr id="7" name="Picture 6" descr="ICON-NEXT[1]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29400" y="5448300"/>
            <a:ext cx="1579996" cy="8763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วัตถุประสงค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จ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จ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จ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จ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0240" y="914400"/>
            <a:ext cx="74676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10.</a:t>
            </a:r>
            <a:r>
              <a:rPr lang="th-TH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 </a:t>
            </a:r>
            <a:r>
              <a:rPr lang="th-TH" sz="72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effectLst/>
                <a:latin typeface="4805KwangMD_Influenza" pitchFamily="2" charset="0"/>
                <a:cs typeface="4805KwangMD_Influenza" pitchFamily="2" charset="0"/>
              </a:rPr>
              <a:t>ผลไม้อะไรทานแล้วท้องไม่ผูก</a:t>
            </a:r>
            <a:endParaRPr lang="en-US" sz="7200" b="1" cap="none" spc="0" dirty="0">
              <a:ln w="10541" cmpd="sng">
                <a:solidFill>
                  <a:schemeClr val="bg1"/>
                </a:solidFill>
                <a:prstDash val="solid"/>
              </a:ln>
              <a:effectLst/>
              <a:latin typeface="4805KwangMD_Influenza" pitchFamily="2" charset="0"/>
              <a:cs typeface="4805KwangMD_Influenza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2838097"/>
            <a:ext cx="27432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72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effectLst/>
                <a:latin typeface="4805KwangMD_Influenza" pitchFamily="2" charset="0"/>
                <a:cs typeface="4805KwangMD_Influenza" pitchFamily="2" charset="0"/>
              </a:rPr>
              <a:t>ก. </a:t>
            </a:r>
          </a:p>
        </p:txBody>
      </p:sp>
      <p:pic>
        <p:nvPicPr>
          <p:cNvPr id="8" name="Picture 7" descr="เงาะ.jpg">
            <a:hlinkClick r:id="" action="ppaction://noaction">
              <a:snd r:embed="rId5" name="ยังไม่ถูกค่ะ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09047" y="2819400"/>
            <a:ext cx="1055191" cy="13140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>
            <a:hlinkClick r:id="rId7" action="ppaction://hlinksldjump"/>
          </p:cNvPr>
          <p:cNvSpPr/>
          <p:nvPr/>
        </p:nvSpPr>
        <p:spPr>
          <a:xfrm>
            <a:off x="3124200" y="2819400"/>
            <a:ext cx="27432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ข</a:t>
            </a:r>
            <a:r>
              <a:rPr lang="th-TH" sz="72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effectLst/>
                <a:latin typeface="4805KwangMD_Influenza" pitchFamily="2" charset="0"/>
                <a:cs typeface="4805KwangMD_Influenza" pitchFamily="2" charset="0"/>
              </a:rPr>
              <a:t>. </a:t>
            </a:r>
          </a:p>
        </p:txBody>
      </p:sp>
      <p:pic>
        <p:nvPicPr>
          <p:cNvPr id="9" name="Picture 8" descr="มะละกอ.jpg">
            <a:hlinkClick r:id="rId7" action="ppaction://hlinksldjump">
              <a:snd r:embed="rId8" name="เก่งมากค่ะ.wav"/>
            </a:hlinkClick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899849" y="2909248"/>
            <a:ext cx="1600200" cy="10681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6248400" y="2819400"/>
            <a:ext cx="27432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latin typeface="4805KwangMD_Influenza" pitchFamily="2" charset="0"/>
                <a:cs typeface="4805KwangMD_Influenza" pitchFamily="2" charset="0"/>
              </a:rPr>
              <a:t>ค</a:t>
            </a:r>
            <a:r>
              <a:rPr lang="th-TH" sz="72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effectLst/>
                <a:latin typeface="4805KwangMD_Influenza" pitchFamily="2" charset="0"/>
                <a:cs typeface="4805KwangMD_Influenza" pitchFamily="2" charset="0"/>
              </a:rPr>
              <a:t>. </a:t>
            </a:r>
          </a:p>
        </p:txBody>
      </p:sp>
      <p:pic>
        <p:nvPicPr>
          <p:cNvPr id="10" name="Picture 9" descr="สัปปะรด.jpg">
            <a:hlinkClick r:id="" action="ppaction://noaction">
              <a:snd r:embed="rId10" name="ลองใหม่.wav"/>
            </a:hlinkClick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024048" y="2904024"/>
            <a:ext cx="1371600" cy="12981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1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 cstate="print"/>
          <a:stretch>
            <a:fillRect/>
          </a:stretch>
        </p:blipFill>
        <p:spPr>
          <a:xfrm>
            <a:off x="4953000" y="5410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883"/>
                            </p:stCondLst>
                            <p:childTnLst>
                              <p:par>
                                <p:cTn id="1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/>
      <p:bldP spid="7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1411" y="1676400"/>
            <a:ext cx="8561960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8800" b="1" cap="none" spc="50" dirty="0" smtClean="0">
                <a:ln w="11430">
                  <a:solidFill>
                    <a:schemeClr val="bg1"/>
                  </a:solidFill>
                </a:ln>
                <a:effectLst>
                  <a:glow rad="139700">
                    <a:srgbClr val="0000FF"/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2005_iannnnnTKO" pitchFamily="2" charset="0"/>
                <a:cs typeface="2005_iannnnnTKO" pitchFamily="2" charset="0"/>
              </a:rPr>
              <a:t>เก่งมากคะ...</a:t>
            </a:r>
          </a:p>
          <a:p>
            <a:pPr algn="ctr"/>
            <a:r>
              <a:rPr lang="th-TH" sz="8800" b="1" cap="none" spc="50" dirty="0" smtClean="0">
                <a:ln w="11430">
                  <a:solidFill>
                    <a:schemeClr val="bg1"/>
                  </a:solidFill>
                </a:ln>
                <a:effectLst>
                  <a:glow rad="139700">
                    <a:srgbClr val="0000FF"/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2005_iannnnnTKO" pitchFamily="2" charset="0"/>
                <a:cs typeface="2005_iannnnnTKO" pitchFamily="2" charset="0"/>
              </a:rPr>
              <a:t>แล้วกลับมาเรียนรู้ใหม่นะ</a:t>
            </a:r>
            <a:r>
              <a:rPr lang="th-TH" sz="8800" b="1" spc="50" dirty="0" smtClean="0">
                <a:ln w="11430">
                  <a:solidFill>
                    <a:schemeClr val="bg1"/>
                  </a:solidFill>
                </a:ln>
                <a:effectLst>
                  <a:glow rad="139700">
                    <a:srgbClr val="0000FF"/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2005_iannnnnTKO" pitchFamily="2" charset="0"/>
                <a:cs typeface="2005_iannnnnTKO" pitchFamily="2" charset="0"/>
              </a:rPr>
              <a:t>คะ</a:t>
            </a:r>
            <a:r>
              <a:rPr lang="en-US" sz="8800" b="1" cap="none" spc="50" dirty="0" smtClean="0">
                <a:ln w="11430">
                  <a:solidFill>
                    <a:schemeClr val="bg1"/>
                  </a:solidFill>
                </a:ln>
                <a:effectLst>
                  <a:glow rad="139700">
                    <a:srgbClr val="0000FF"/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2005_iannnnnTKO" pitchFamily="2" charset="0"/>
                <a:cs typeface="2005_iannnnnTKO" pitchFamily="2" charset="0"/>
              </a:rPr>
              <a:t>!</a:t>
            </a:r>
            <a:endParaRPr lang="en-US" sz="8800" b="1" cap="none" spc="50" dirty="0">
              <a:ln w="11430">
                <a:solidFill>
                  <a:schemeClr val="bg1"/>
                </a:solidFill>
              </a:ln>
              <a:effectLst>
                <a:glow rad="139700">
                  <a:srgbClr val="0000FF"/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2005_iannnnnTKO" pitchFamily="2" charset="0"/>
              <a:cs typeface="2005_iannnnnTKO" pitchFamily="2" charset="0"/>
            </a:endParaRPr>
          </a:p>
        </p:txBody>
      </p:sp>
      <p:pic>
        <p:nvPicPr>
          <p:cNvPr id="3" name="เก่งมาก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382000" y="1905000"/>
            <a:ext cx="304800" cy="304800"/>
          </a:xfrm>
          <a:prstGeom prst="rect">
            <a:avLst/>
          </a:prstGeom>
        </p:spPr>
      </p:pic>
      <p:pic>
        <p:nvPicPr>
          <p:cNvPr id="6" name="Picture 5" descr="Home_icon[1].gif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" y="5715000"/>
            <a:ext cx="2002200" cy="895350"/>
          </a:xfrm>
          <a:prstGeom prst="rect">
            <a:avLst/>
          </a:prstGeom>
        </p:spPr>
      </p:pic>
    </p:spTree>
  </p:cSld>
  <p:clrMapOvr>
    <a:masterClrMapping/>
  </p:clrMapOvr>
  <p:transition spd="slow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23744" y="736937"/>
            <a:ext cx="409118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6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2005_iannnnnTKO" pitchFamily="2" charset="0"/>
                <a:cs typeface="2005_iannnnnTKO" pitchFamily="2" charset="0"/>
              </a:rPr>
              <a:t>ประโยชน์ของอาหาร</a:t>
            </a:r>
            <a:endParaRPr lang="en-US" sz="60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2005_iannnnnTKO" pitchFamily="2" charset="0"/>
              <a:cs typeface="2005_iannnnnTK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1981200"/>
            <a:ext cx="7467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thaiDist"/>
            <a:r>
              <a:rPr lang="th-TH" sz="3600" dirty="0" smtClean="0">
                <a:solidFill>
                  <a:srgbClr val="0000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2005_iannnnnJPG" pitchFamily="2" charset="0"/>
                <a:cs typeface="2005_iannnnnJPG" pitchFamily="2" charset="0"/>
              </a:rPr>
              <a:t>1.  ช่วยให้ร่างกายเจริญเติบโต</a:t>
            </a:r>
          </a:p>
          <a:p>
            <a:pPr marL="742950" indent="-742950" algn="thaiDist"/>
            <a:r>
              <a:rPr lang="th-TH" sz="3600" dirty="0" smtClean="0">
                <a:solidFill>
                  <a:srgbClr val="0000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2005_iannnnnJPG" pitchFamily="2" charset="0"/>
                <a:cs typeface="2005_iannnnnJPG" pitchFamily="2" charset="0"/>
              </a:rPr>
              <a:t>2.  ให้พลังงานและความอบอุ่นต่อร่างกาย  ในการทำกิจกรรม</a:t>
            </a:r>
          </a:p>
          <a:p>
            <a:pPr marL="742950" indent="-742950" algn="thaiDist"/>
            <a:r>
              <a:rPr lang="th-TH" sz="3600" dirty="0" smtClean="0">
                <a:solidFill>
                  <a:srgbClr val="0000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2005_iannnnnJPG" pitchFamily="2" charset="0"/>
                <a:cs typeface="2005_iannnnnJPG" pitchFamily="2" charset="0"/>
              </a:rPr>
              <a:t>   ต่างๆ</a:t>
            </a:r>
          </a:p>
          <a:p>
            <a:pPr marL="742950" indent="-742950" algn="thaiDist"/>
            <a:r>
              <a:rPr lang="th-TH" sz="3600" dirty="0" smtClean="0">
                <a:solidFill>
                  <a:srgbClr val="0000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2005_iannnnnJPG" pitchFamily="2" charset="0"/>
                <a:cs typeface="2005_iannnnnJPG" pitchFamily="2" charset="0"/>
              </a:rPr>
              <a:t>3.  ช่วยซ่อมแซมส่วนต่างๆ ของร่างกายที่สึกหรอ</a:t>
            </a:r>
          </a:p>
          <a:p>
            <a:pPr marL="742950" indent="-742950" algn="thaiDist"/>
            <a:r>
              <a:rPr lang="th-TH" sz="3600" dirty="0" smtClean="0">
                <a:solidFill>
                  <a:srgbClr val="0000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2005_iannnnnJPG" pitchFamily="2" charset="0"/>
                <a:cs typeface="2005_iannnnnJPG" pitchFamily="2" charset="0"/>
              </a:rPr>
              <a:t>4.  สร้างภูมิคุ้มกันให้แก่ร่างกายในการต้านทานโรค</a:t>
            </a:r>
          </a:p>
          <a:p>
            <a:pPr marL="742950" indent="-742950" algn="thaiDist"/>
            <a:r>
              <a:rPr lang="th-TH" sz="3600" dirty="0" smtClean="0">
                <a:solidFill>
                  <a:srgbClr val="0000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2005_iannnnnJPG" pitchFamily="2" charset="0"/>
                <a:cs typeface="2005_iannnnnJPG" pitchFamily="2" charset="0"/>
              </a:rPr>
              <a:t>5.  ช่วยทำให้การทำงานของอวัยวะภายในร่างกาย</a:t>
            </a:r>
          </a:p>
          <a:p>
            <a:pPr marL="742950" indent="-742950" algn="thaiDist"/>
            <a:r>
              <a:rPr lang="th-TH" sz="3600" dirty="0" smtClean="0">
                <a:solidFill>
                  <a:srgbClr val="0000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2005_iannnnnJPG" pitchFamily="2" charset="0"/>
                <a:cs typeface="2005_iannnnnJPG" pitchFamily="2" charset="0"/>
              </a:rPr>
              <a:t>    ทำงานเป็นปกติ</a:t>
            </a:r>
            <a:endParaRPr lang="en-US" sz="3600" dirty="0">
              <a:solidFill>
                <a:srgbClr val="0000FF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4805KwangMD_Influenza" pitchFamily="2" charset="0"/>
              <a:cs typeface="4805KwangMD_Influenza" pitchFamily="2" charset="0"/>
            </a:endParaRPr>
          </a:p>
        </p:txBody>
      </p:sp>
      <p:pic>
        <p:nvPicPr>
          <p:cNvPr id="8" name="Picture 7" descr="ICON-NEXT[1]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29400" y="5448300"/>
            <a:ext cx="1579996" cy="876300"/>
          </a:xfrm>
          <a:prstGeom prst="rect">
            <a:avLst/>
          </a:prstGeom>
        </p:spPr>
      </p:pic>
    </p:spTree>
  </p:cSld>
  <p:clrMapOvr>
    <a:masterClrMapping/>
  </p:clrMapOvr>
  <p:transition spd="slow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ประโยชน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ป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ป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29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ป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500"/>
                            </p:stCondLst>
                            <p:childTnLst>
                              <p:par>
                                <p:cTn id="33" presetID="29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ป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1500"/>
                            </p:stCondLst>
                            <p:childTnLst>
                              <p:par>
                                <p:cTn id="39" presetID="29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ป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9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61648" y="640140"/>
            <a:ext cx="301076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2005_iannnnnTKO" pitchFamily="2" charset="0"/>
                <a:cs typeface="2005_iannnnnTKO" pitchFamily="2" charset="0"/>
              </a:rPr>
              <a:t>เมนูหลัก</a:t>
            </a:r>
            <a:endParaRPr lang="en-US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2005_iannnnnTKO" pitchFamily="2" charset="0"/>
              <a:cs typeface="2005_iannnnnTKO" pitchFamily="2" charset="0"/>
            </a:endParaRPr>
          </a:p>
        </p:txBody>
      </p:sp>
      <p:pic>
        <p:nvPicPr>
          <p:cNvPr id="5" name="Picture 4" descr="170809_1.jp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52600" y="2895600"/>
            <a:ext cx="1917886" cy="1908000"/>
          </a:xfrm>
          <a:prstGeom prst="rect">
            <a:avLst/>
          </a:prstGeom>
          <a:ln w="38100" cap="sq">
            <a:solidFill>
              <a:srgbClr val="0066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1309265140Ru436H.jp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rcRect l="8247" t="5498" r="12035" b="12035"/>
          <a:stretch>
            <a:fillRect/>
          </a:stretch>
        </p:blipFill>
        <p:spPr>
          <a:xfrm>
            <a:off x="5486400" y="2895600"/>
            <a:ext cx="1844400" cy="1908000"/>
          </a:xfrm>
          <a:prstGeom prst="rect">
            <a:avLst/>
          </a:prstGeom>
          <a:ln w="38100" cap="sq">
            <a:solidFill>
              <a:srgbClr val="00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button11.png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229600" y="5638800"/>
            <a:ext cx="609524" cy="1015873"/>
          </a:xfrm>
          <a:prstGeom prst="rect">
            <a:avLst/>
          </a:prstGeom>
        </p:spPr>
      </p:pic>
    </p:spTree>
  </p:cSld>
  <p:clrMapOvr>
    <a:masterClrMapping/>
  </p:clrMapOvr>
  <p:transition spd="slow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มนูหลั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อาหารดีมีประโยชน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เก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47800" y="685800"/>
            <a:ext cx="623760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6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2005_iannnnnTKO" pitchFamily="2" charset="0"/>
                <a:cs typeface="2005_iannnnnTKO" pitchFamily="2" charset="0"/>
              </a:rPr>
              <a:t>หมู่ที่ 1  เนื้อสัตว์  ไข่  นม  ถั่ว</a:t>
            </a:r>
            <a:endParaRPr lang="en-US" sz="60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2005_iannnnnTKO" pitchFamily="2" charset="0"/>
              <a:cs typeface="2005_iannnnnTKO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400" y="1905000"/>
            <a:ext cx="6553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000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2005_iannnnnJPG" pitchFamily="2" charset="0"/>
                <a:cs typeface="2005_iannnnnJPG" pitchFamily="2" charset="0"/>
              </a:rPr>
              <a:t>	</a:t>
            </a:r>
            <a:r>
              <a:rPr lang="th-TH" sz="4000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4805KwangMD_Influenza" pitchFamily="2" charset="0"/>
                <a:cs typeface="4805KwangMD_Influenza" pitchFamily="2" charset="0"/>
              </a:rPr>
              <a:t>อาหารประเภท</a:t>
            </a:r>
            <a:r>
              <a:rPr lang="th-TH" sz="4000" dirty="0" smtClean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4805KwangMD_Influenza" pitchFamily="2" charset="0"/>
                <a:cs typeface="4805KwangMD_Influenza" pitchFamily="2" charset="0"/>
              </a:rPr>
              <a:t>นี้ ได้แก่ เนื้อสัตว์ ไข่ นม  </a:t>
            </a:r>
            <a:r>
              <a:rPr lang="th-TH" sz="4000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4805KwangMD_Influenza" pitchFamily="2" charset="0"/>
                <a:cs typeface="4805KwangMD_Influenza" pitchFamily="2" charset="0"/>
              </a:rPr>
              <a:t>ถั่ว</a:t>
            </a:r>
            <a:r>
              <a:rPr lang="th-TH" sz="4000" dirty="0" smtClean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4805KwangMD_Influenza" pitchFamily="2" charset="0"/>
                <a:cs typeface="4805KwangMD_Influenza" pitchFamily="2" charset="0"/>
              </a:rPr>
              <a:t>เหลือง ไส้กรอก เต้าหู้ แฮม เบคอน</a:t>
            </a:r>
          </a:p>
          <a:p>
            <a:pPr algn="thaiDist"/>
            <a:r>
              <a:rPr lang="th-TH" sz="4000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4805KwangMD_Influenza" pitchFamily="2" charset="0"/>
                <a:cs typeface="4805KwangMD_Influenza" pitchFamily="2" charset="0"/>
              </a:rPr>
              <a:t>	</a:t>
            </a:r>
            <a:r>
              <a:rPr lang="th-TH" sz="4000" dirty="0" smtClean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4805KwangMD_Influenza" pitchFamily="2" charset="0"/>
                <a:cs typeface="4805KwangMD_Influenza" pitchFamily="2" charset="0"/>
              </a:rPr>
              <a:t>อาหาร</a:t>
            </a:r>
            <a:r>
              <a:rPr lang="th-TH" sz="4000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4805KwangMD_Influenza" pitchFamily="2" charset="0"/>
                <a:cs typeface="4805KwangMD_Influenza" pitchFamily="2" charset="0"/>
              </a:rPr>
              <a:t>หมู่นี้ทำให้ร่างกายเจริญเติบโตแข็งแรง  เราควรรับประทานอาหารหมู่นี้ทุก</a:t>
            </a:r>
            <a:r>
              <a:rPr lang="th-TH" sz="4000" dirty="0" smtClean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4805KwangMD_Influenza" pitchFamily="2" charset="0"/>
                <a:cs typeface="4805KwangMD_Influenza" pitchFamily="2" charset="0"/>
              </a:rPr>
              <a:t>วัน </a:t>
            </a:r>
            <a:r>
              <a:rPr lang="th-TH" sz="4000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4805KwangMD_Influenza" pitchFamily="2" charset="0"/>
                <a:cs typeface="4805KwangMD_Influenza" pitchFamily="2" charset="0"/>
              </a:rPr>
              <a:t>ถ้าร่างกายขาดอาหารหมู่นี้ร่างกายจะไม่เจริญเติบโตหรือเติบโตช้าและไม่</a:t>
            </a:r>
            <a:r>
              <a:rPr lang="th-TH" sz="4000" dirty="0" smtClean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4805KwangMD_Influenza" pitchFamily="2" charset="0"/>
                <a:cs typeface="4805KwangMD_Influenza" pitchFamily="2" charset="0"/>
              </a:rPr>
              <a:t>แข็งแรง</a:t>
            </a:r>
            <a:endParaRPr lang="en-US" sz="4000" dirty="0">
              <a:solidFill>
                <a:schemeClr val="bg1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4805KwangMD_Influenza" pitchFamily="2" charset="0"/>
              <a:cs typeface="4805KwangMD_Influenza" pitchFamily="2" charset="0"/>
            </a:endParaRPr>
          </a:p>
        </p:txBody>
      </p:sp>
      <p:pic>
        <p:nvPicPr>
          <p:cNvPr id="4" name="รูปภาพ 3" descr="เนื้อสัตว์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186005">
            <a:off x="168473" y="1463096"/>
            <a:ext cx="1344950" cy="951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รูปภาพ 6" descr="ไข่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92955">
            <a:off x="7921212" y="1073271"/>
            <a:ext cx="1036046" cy="7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7" descr="เบคอน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091469">
            <a:off x="4231524" y="5400368"/>
            <a:ext cx="1453458" cy="9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รูปภาพ 8" descr="ไส้กรอก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916881">
            <a:off x="293153" y="3007358"/>
            <a:ext cx="942746" cy="945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รูปภาพ 9" descr="แฮม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979104">
            <a:off x="2259667" y="5527740"/>
            <a:ext cx="1391458" cy="1046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รูปภาพ 10" descr="เต้าหู้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639781">
            <a:off x="7858080" y="3657600"/>
            <a:ext cx="1057320" cy="888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รูปภาพ 11" descr="ถั้วเหลือง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879766">
            <a:off x="236485" y="5501318"/>
            <a:ext cx="1341514" cy="100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รูปภาพ 12" descr="นม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171287">
            <a:off x="8018218" y="2352329"/>
            <a:ext cx="773823" cy="9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หมู่ที่ 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 cstate="print"/>
          <a:stretch>
            <a:fillRect/>
          </a:stretch>
        </p:blipFill>
        <p:spPr>
          <a:xfrm>
            <a:off x="8229600" y="381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615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13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14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15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16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633948"/>
            <a:ext cx="805220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6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2005_iannnnnTKO" pitchFamily="2" charset="0"/>
                <a:cs typeface="2005_iannnnnTKO" pitchFamily="2" charset="0"/>
              </a:rPr>
              <a:t>หมู่ที่ 2  ข้าว  แป้ง  น้ำตาล  เผือก  มัน</a:t>
            </a:r>
            <a:endParaRPr lang="en-US" sz="60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2005_iannnnnTKO" pitchFamily="2" charset="0"/>
              <a:cs typeface="2005_iannnnnTKO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1853148"/>
            <a:ext cx="6553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000" dirty="0" smtClean="0">
                <a:solidFill>
                  <a:srgbClr val="0033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4805KwangMD_Influenza" pitchFamily="2" charset="0"/>
                <a:cs typeface="4805KwangMD_Influenza" pitchFamily="2" charset="0"/>
              </a:rPr>
              <a:t>	อาหาร</a:t>
            </a:r>
            <a:r>
              <a:rPr lang="th-TH" sz="4000" dirty="0">
                <a:solidFill>
                  <a:srgbClr val="0033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4805KwangMD_Influenza" pitchFamily="2" charset="0"/>
                <a:cs typeface="4805KwangMD_Influenza" pitchFamily="2" charset="0"/>
              </a:rPr>
              <a:t>ประเภท</a:t>
            </a:r>
            <a:r>
              <a:rPr lang="th-TH" sz="4000" dirty="0" smtClean="0">
                <a:solidFill>
                  <a:srgbClr val="0033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4805KwangMD_Influenza" pitchFamily="2" charset="0"/>
                <a:cs typeface="4805KwangMD_Influenza" pitchFamily="2" charset="0"/>
              </a:rPr>
              <a:t>นี้ ได้แก่ ข้าว แป้ง น้ำตาล  เผือก มัน ข้าวโพด เส้นก๋วยเตี๋ยว เส้นสปา</a:t>
            </a:r>
            <a:r>
              <a:rPr lang="th-TH" sz="4000" dirty="0">
                <a:solidFill>
                  <a:srgbClr val="0033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4805KwangMD_Influenza" pitchFamily="2" charset="0"/>
                <a:cs typeface="4805KwangMD_Influenza" pitchFamily="2" charset="0"/>
              </a:rPr>
              <a:t>เก็ตตี้  ขนม</a:t>
            </a:r>
            <a:r>
              <a:rPr lang="th-TH" sz="4000" dirty="0" smtClean="0">
                <a:solidFill>
                  <a:srgbClr val="0033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4805KwangMD_Influenza" pitchFamily="2" charset="0"/>
                <a:cs typeface="4805KwangMD_Influenza" pitchFamily="2" charset="0"/>
              </a:rPr>
              <a:t>ปัง เมื่อ</a:t>
            </a:r>
            <a:r>
              <a:rPr lang="th-TH" sz="4000" dirty="0">
                <a:solidFill>
                  <a:srgbClr val="0033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4805KwangMD_Influenza" pitchFamily="2" charset="0"/>
                <a:cs typeface="4805KwangMD_Influenza" pitchFamily="2" charset="0"/>
              </a:rPr>
              <a:t>รับประทานอาหารหมู่นี้จะทำให้ร่างกายมีแรงกำลังในการ</a:t>
            </a:r>
            <a:r>
              <a:rPr lang="th-TH" sz="4000" dirty="0" smtClean="0">
                <a:solidFill>
                  <a:srgbClr val="0033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4805KwangMD_Influenza" pitchFamily="2" charset="0"/>
                <a:cs typeface="4805KwangMD_Influenza" pitchFamily="2" charset="0"/>
              </a:rPr>
              <a:t>ทำงาน แต่ถ้าหากรับประทานมากเกินความต้องการของร่างกาย ก็จะถูกเปลี่ยนเป็นไขมันและทำให้เกิดโรคอ้วนได้</a:t>
            </a:r>
            <a:endParaRPr lang="en-US" sz="4000" dirty="0">
              <a:solidFill>
                <a:srgbClr val="0033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4805KwangMD_Influenza" pitchFamily="2" charset="0"/>
              <a:cs typeface="4805KwangMD_Influenza" pitchFamily="2" charset="0"/>
            </a:endParaRPr>
          </a:p>
        </p:txBody>
      </p:sp>
      <p:pic>
        <p:nvPicPr>
          <p:cNvPr id="4" name="รูปภาพ 3" descr="มัน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762713">
            <a:off x="5101898" y="5950993"/>
            <a:ext cx="910672" cy="5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รูปภาพ 4" descr="สปาเก็ตตี้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73380">
            <a:off x="3681885" y="5635949"/>
            <a:ext cx="1104000" cy="82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รูปภาพ 5" descr="ก๋วยเตี๋ยว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61910">
            <a:off x="464216" y="5630887"/>
            <a:ext cx="1217165" cy="912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รูปภาพ 6" descr="ข้าว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018520">
            <a:off x="8017157" y="3566903"/>
            <a:ext cx="87009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7" descr="ข้าวโพด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884427">
            <a:off x="228600" y="2971800"/>
            <a:ext cx="971459" cy="809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รูปภาพ 8" descr="น้ำตาล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0748909">
            <a:off x="2142021" y="5685245"/>
            <a:ext cx="1104000" cy="82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รูปภาพ 9" descr="แป้ง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0570957">
            <a:off x="7989068" y="1616907"/>
            <a:ext cx="779810" cy="7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รูปภาพ 10" descr="เผือก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0377971">
            <a:off x="396299" y="1781379"/>
            <a:ext cx="108108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รูปภาพ 11" descr="ขนมปัง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20694701">
            <a:off x="224581" y="4411594"/>
            <a:ext cx="977144" cy="684000"/>
          </a:xfrm>
          <a:prstGeom prst="rect">
            <a:avLst/>
          </a:prstGeom>
        </p:spPr>
      </p:pic>
      <p:pic>
        <p:nvPicPr>
          <p:cNvPr id="13" name="หมู่ที่ 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3" cstate="print"/>
          <a:stretch>
            <a:fillRect/>
          </a:stretch>
        </p:blipFill>
        <p:spPr>
          <a:xfrm>
            <a:off x="8229600" y="152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84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17433" y="685800"/>
            <a:ext cx="370165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6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2005_iannnnnTKO" pitchFamily="2" charset="0"/>
                <a:cs typeface="2005_iannnnnTKO" pitchFamily="2" charset="0"/>
              </a:rPr>
              <a:t>หมู่ที่ 3  ผักต่างๆ</a:t>
            </a:r>
            <a:endParaRPr lang="en-US" sz="60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2005_iannnnnTKO" pitchFamily="2" charset="0"/>
              <a:cs typeface="2005_iannnnnTKO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1905000"/>
            <a:ext cx="6553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000" dirty="0" smtClean="0">
                <a:solidFill>
                  <a:srgbClr val="6600CC"/>
                </a:solidFill>
                <a:effectLst>
                  <a:glow rad="63500">
                    <a:srgbClr val="FF3300">
                      <a:alpha val="40000"/>
                    </a:srgbClr>
                  </a:glow>
                </a:effectLst>
                <a:latin typeface="4805KwangMD_Influenza" pitchFamily="2" charset="0"/>
                <a:cs typeface="4805KwangMD_Influenza" pitchFamily="2" charset="0"/>
              </a:rPr>
              <a:t>	ผัก</a:t>
            </a:r>
            <a:r>
              <a:rPr lang="th-TH" sz="4000" dirty="0">
                <a:solidFill>
                  <a:srgbClr val="6600CC"/>
                </a:solidFill>
                <a:effectLst>
                  <a:glow rad="63500">
                    <a:srgbClr val="FF3300">
                      <a:alpha val="40000"/>
                    </a:srgbClr>
                  </a:glow>
                </a:effectLst>
                <a:latin typeface="4805KwangMD_Influenza" pitchFamily="2" charset="0"/>
                <a:cs typeface="4805KwangMD_Influenza" pitchFamily="2" charset="0"/>
              </a:rPr>
              <a:t>ชนิด</a:t>
            </a:r>
            <a:r>
              <a:rPr lang="th-TH" sz="4000" dirty="0" smtClean="0">
                <a:solidFill>
                  <a:srgbClr val="6600CC"/>
                </a:solidFill>
                <a:effectLst>
                  <a:glow rad="63500">
                    <a:srgbClr val="FF3300">
                      <a:alpha val="40000"/>
                    </a:srgbClr>
                  </a:glow>
                </a:effectLst>
                <a:latin typeface="4805KwangMD_Influenza" pitchFamily="2" charset="0"/>
                <a:cs typeface="4805KwangMD_Influenza" pitchFamily="2" charset="0"/>
              </a:rPr>
              <a:t>ต่างๆ เช่น ผักบุ้ง ผักคะน้า ผักกาด  กะหล่ำปลี ตำลึง ถั่ว</a:t>
            </a:r>
            <a:r>
              <a:rPr lang="th-TH" sz="4000" dirty="0">
                <a:solidFill>
                  <a:srgbClr val="6600CC"/>
                </a:solidFill>
                <a:effectLst>
                  <a:glow rad="63500">
                    <a:srgbClr val="FF3300">
                      <a:alpha val="40000"/>
                    </a:srgbClr>
                  </a:glow>
                </a:effectLst>
                <a:latin typeface="4805KwangMD_Influenza" pitchFamily="2" charset="0"/>
                <a:cs typeface="4805KwangMD_Influenza" pitchFamily="2" charset="0"/>
              </a:rPr>
              <a:t>ฟัก</a:t>
            </a:r>
            <a:r>
              <a:rPr lang="th-TH" sz="4000" dirty="0" smtClean="0">
                <a:solidFill>
                  <a:srgbClr val="6600CC"/>
                </a:solidFill>
                <a:effectLst>
                  <a:glow rad="63500">
                    <a:srgbClr val="FF3300">
                      <a:alpha val="40000"/>
                    </a:srgbClr>
                  </a:glow>
                </a:effectLst>
                <a:latin typeface="4805KwangMD_Influenza" pitchFamily="2" charset="0"/>
                <a:cs typeface="4805KwangMD_Influenza" pitchFamily="2" charset="0"/>
              </a:rPr>
              <a:t>ยาว แตงกวา มะเขือ เป็น</a:t>
            </a:r>
            <a:r>
              <a:rPr lang="th-TH" sz="4000" dirty="0">
                <a:solidFill>
                  <a:srgbClr val="6600CC"/>
                </a:solidFill>
                <a:effectLst>
                  <a:glow rad="63500">
                    <a:srgbClr val="FF3300">
                      <a:alpha val="40000"/>
                    </a:srgbClr>
                  </a:glow>
                </a:effectLst>
                <a:latin typeface="4805KwangMD_Influenza" pitchFamily="2" charset="0"/>
                <a:cs typeface="4805KwangMD_Influenza" pitchFamily="2" charset="0"/>
              </a:rPr>
              <a:t>ต้น  การ</a:t>
            </a:r>
            <a:r>
              <a:rPr lang="th-TH" sz="4000" dirty="0" smtClean="0">
                <a:solidFill>
                  <a:srgbClr val="6600CC"/>
                </a:solidFill>
                <a:effectLst>
                  <a:glow rad="63500">
                    <a:srgbClr val="FF3300">
                      <a:alpha val="40000"/>
                    </a:srgbClr>
                  </a:glow>
                </a:effectLst>
                <a:latin typeface="4805KwangMD_Influenza" pitchFamily="2" charset="0"/>
                <a:cs typeface="4805KwangMD_Influenza" pitchFamily="2" charset="0"/>
              </a:rPr>
              <a:t>รับประทานผักทำ</a:t>
            </a:r>
            <a:r>
              <a:rPr lang="th-TH" sz="4000" dirty="0">
                <a:solidFill>
                  <a:srgbClr val="6600CC"/>
                </a:solidFill>
                <a:effectLst>
                  <a:glow rad="63500">
                    <a:srgbClr val="FF3300">
                      <a:alpha val="40000"/>
                    </a:srgbClr>
                  </a:glow>
                </a:effectLst>
                <a:latin typeface="4805KwangMD_Influenza" pitchFamily="2" charset="0"/>
                <a:cs typeface="4805KwangMD_Influenza" pitchFamily="2" charset="0"/>
              </a:rPr>
              <a:t>ให้ร่างกาย</a:t>
            </a:r>
            <a:r>
              <a:rPr lang="th-TH" sz="4000" dirty="0" smtClean="0">
                <a:solidFill>
                  <a:srgbClr val="6600CC"/>
                </a:solidFill>
                <a:effectLst>
                  <a:glow rad="63500">
                    <a:srgbClr val="FF3300">
                      <a:alpha val="40000"/>
                    </a:srgbClr>
                  </a:glow>
                </a:effectLst>
                <a:latin typeface="4805KwangMD_Influenza" pitchFamily="2" charset="0"/>
                <a:cs typeface="4805KwangMD_Influenza" pitchFamily="2" charset="0"/>
              </a:rPr>
              <a:t>แข็งแรง มี</a:t>
            </a:r>
            <a:r>
              <a:rPr lang="th-TH" sz="4000" dirty="0">
                <a:solidFill>
                  <a:srgbClr val="6600CC"/>
                </a:solidFill>
                <a:effectLst>
                  <a:glow rad="63500">
                    <a:srgbClr val="FF3300">
                      <a:alpha val="40000"/>
                    </a:srgbClr>
                  </a:glow>
                </a:effectLst>
                <a:latin typeface="4805KwangMD_Influenza" pitchFamily="2" charset="0"/>
                <a:cs typeface="4805KwangMD_Influenza" pitchFamily="2" charset="0"/>
              </a:rPr>
              <a:t>ความต้านทาน</a:t>
            </a:r>
            <a:r>
              <a:rPr lang="th-TH" sz="4000" dirty="0" smtClean="0">
                <a:solidFill>
                  <a:srgbClr val="6600CC"/>
                </a:solidFill>
                <a:effectLst>
                  <a:glow rad="63500">
                    <a:srgbClr val="FF3300">
                      <a:alpha val="40000"/>
                    </a:srgbClr>
                  </a:glow>
                </a:effectLst>
                <a:latin typeface="4805KwangMD_Influenza" pitchFamily="2" charset="0"/>
                <a:cs typeface="4805KwangMD_Influenza" pitchFamily="2" charset="0"/>
              </a:rPr>
              <a:t>โรค ช่วย</a:t>
            </a:r>
            <a:r>
              <a:rPr lang="th-TH" sz="4000" dirty="0">
                <a:solidFill>
                  <a:srgbClr val="6600CC"/>
                </a:solidFill>
                <a:effectLst>
                  <a:glow rad="63500">
                    <a:srgbClr val="FF3300">
                      <a:alpha val="40000"/>
                    </a:srgbClr>
                  </a:glow>
                </a:effectLst>
                <a:latin typeface="4805KwangMD_Influenza" pitchFamily="2" charset="0"/>
                <a:cs typeface="4805KwangMD_Influenza" pitchFamily="2" charset="0"/>
              </a:rPr>
              <a:t>ในการ</a:t>
            </a:r>
            <a:r>
              <a:rPr lang="th-TH" sz="4000" dirty="0" smtClean="0">
                <a:solidFill>
                  <a:srgbClr val="6600CC"/>
                </a:solidFill>
                <a:effectLst>
                  <a:glow rad="63500">
                    <a:srgbClr val="FF3300">
                      <a:alpha val="40000"/>
                    </a:srgbClr>
                  </a:glow>
                </a:effectLst>
                <a:latin typeface="4805KwangMD_Influenza" pitchFamily="2" charset="0"/>
                <a:cs typeface="4805KwangMD_Influenza" pitchFamily="2" charset="0"/>
              </a:rPr>
              <a:t>ขับถ่าย ถ้า</a:t>
            </a:r>
            <a:r>
              <a:rPr lang="th-TH" sz="4000" dirty="0">
                <a:solidFill>
                  <a:srgbClr val="6600CC"/>
                </a:solidFill>
                <a:effectLst>
                  <a:glow rad="63500">
                    <a:srgbClr val="FF3300">
                      <a:alpha val="40000"/>
                    </a:srgbClr>
                  </a:glow>
                </a:effectLst>
                <a:latin typeface="4805KwangMD_Influenza" pitchFamily="2" charset="0"/>
                <a:cs typeface="4805KwangMD_Influenza" pitchFamily="2" charset="0"/>
              </a:rPr>
              <a:t>ไม่รับประทาน</a:t>
            </a:r>
            <a:r>
              <a:rPr lang="th-TH" sz="4000" dirty="0" smtClean="0">
                <a:solidFill>
                  <a:srgbClr val="6600CC"/>
                </a:solidFill>
                <a:effectLst>
                  <a:glow rad="63500">
                    <a:srgbClr val="FF3300">
                      <a:alpha val="40000"/>
                    </a:srgbClr>
                  </a:glow>
                </a:effectLst>
                <a:latin typeface="4805KwangMD_Influenza" pitchFamily="2" charset="0"/>
                <a:cs typeface="4805KwangMD_Influenza" pitchFamily="2" charset="0"/>
              </a:rPr>
              <a:t>ผัก ร่างกาย</a:t>
            </a:r>
            <a:r>
              <a:rPr lang="th-TH" sz="4000" dirty="0">
                <a:solidFill>
                  <a:srgbClr val="6600CC"/>
                </a:solidFill>
                <a:effectLst>
                  <a:glow rad="63500">
                    <a:srgbClr val="FF3300">
                      <a:alpha val="40000"/>
                    </a:srgbClr>
                  </a:glow>
                </a:effectLst>
                <a:latin typeface="4805KwangMD_Influenza" pitchFamily="2" charset="0"/>
                <a:cs typeface="4805KwangMD_Influenza" pitchFamily="2" charset="0"/>
              </a:rPr>
              <a:t>จะอ่อนแอเป็นโรคง่าย</a:t>
            </a:r>
            <a:endParaRPr lang="en-US" sz="4000" dirty="0">
              <a:solidFill>
                <a:srgbClr val="6600CC"/>
              </a:solidFill>
              <a:effectLst>
                <a:glow rad="63500">
                  <a:srgbClr val="FF3300">
                    <a:alpha val="40000"/>
                  </a:srgbClr>
                </a:glow>
              </a:effectLst>
              <a:latin typeface="4805KwangMD_Influenza" pitchFamily="2" charset="0"/>
              <a:cs typeface="4805KwangMD_Influenza" pitchFamily="2" charset="0"/>
            </a:endParaRPr>
          </a:p>
        </p:txBody>
      </p:sp>
      <p:pic>
        <p:nvPicPr>
          <p:cNvPr id="4" name="รูปภาพ 3" descr="มะเขือ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719178">
            <a:off x="232382" y="3499799"/>
            <a:ext cx="868965" cy="7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รูปภาพ 4" descr="กำหล่ำปลี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882340">
            <a:off x="7957747" y="3419307"/>
            <a:ext cx="966000" cy="7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รูปภาพ 5" descr="คะน้า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558123">
            <a:off x="4597423" y="5567563"/>
            <a:ext cx="1186189" cy="862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รูปภาพ 6" descr="ตำลึง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1118186">
            <a:off x="228600" y="1828800"/>
            <a:ext cx="1143000" cy="784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7" descr="แตงกวา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868745">
            <a:off x="2656404" y="5397823"/>
            <a:ext cx="1230505" cy="869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รูปภาพ 8" descr="ถั่วฝักยาว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1128009">
            <a:off x="516028" y="5373933"/>
            <a:ext cx="1261865" cy="946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รูปภาพ 9" descr="ผักกาด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182768">
            <a:off x="7287835" y="915639"/>
            <a:ext cx="1331799" cy="886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รูปภาพ 10" descr="ผักบุ้ง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923292">
            <a:off x="772260" y="602876"/>
            <a:ext cx="1224124" cy="933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หมู่ที่ 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 cstate="print"/>
          <a:stretch>
            <a:fillRect/>
          </a:stretch>
        </p:blipFill>
        <p:spPr>
          <a:xfrm>
            <a:off x="5105400" y="4419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14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67390" y="685800"/>
            <a:ext cx="419858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6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2005_iannnnnTKO" pitchFamily="2" charset="0"/>
                <a:cs typeface="2005_iannnnnTKO" pitchFamily="2" charset="0"/>
              </a:rPr>
              <a:t>หมู่ที่ 4  ผลไม้ต่างๆ</a:t>
            </a:r>
            <a:endParaRPr lang="en-US" sz="60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2005_iannnnnTKO" pitchFamily="2" charset="0"/>
              <a:cs typeface="2005_iannnnnTKO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1905000"/>
            <a:ext cx="6553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000" dirty="0">
                <a:solidFill>
                  <a:srgbClr val="0000FF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4805KwangMD_Influenza" pitchFamily="2" charset="0"/>
                <a:cs typeface="4805KwangMD_Influenza" pitchFamily="2" charset="0"/>
              </a:rPr>
              <a:t>	 ผลไม้ชนิด</a:t>
            </a:r>
            <a:r>
              <a:rPr lang="th-TH" sz="4000" dirty="0" smtClean="0">
                <a:solidFill>
                  <a:srgbClr val="0000FF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4805KwangMD_Influenza" pitchFamily="2" charset="0"/>
                <a:cs typeface="4805KwangMD_Influenza" pitchFamily="2" charset="0"/>
              </a:rPr>
              <a:t>ต่างๆ เช่น ส้ม มะละกอ มะม่วง  ทุเรียน เงาะ สัปปะรด เป็นต้น ผลไม้</a:t>
            </a:r>
            <a:r>
              <a:rPr lang="th-TH" sz="4000" dirty="0">
                <a:solidFill>
                  <a:srgbClr val="0000FF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4805KwangMD_Influenza" pitchFamily="2" charset="0"/>
                <a:cs typeface="4805KwangMD_Influenza" pitchFamily="2" charset="0"/>
              </a:rPr>
              <a:t>ช่วยให้ร่างกายของเรา</a:t>
            </a:r>
            <a:r>
              <a:rPr lang="th-TH" sz="4000" dirty="0" smtClean="0">
                <a:solidFill>
                  <a:srgbClr val="0000FF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4805KwangMD_Influenza" pitchFamily="2" charset="0"/>
                <a:cs typeface="4805KwangMD_Influenza" pitchFamily="2" charset="0"/>
              </a:rPr>
              <a:t>แข็งแรง มี</a:t>
            </a:r>
            <a:r>
              <a:rPr lang="th-TH" sz="4000" dirty="0">
                <a:solidFill>
                  <a:srgbClr val="0000FF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4805KwangMD_Influenza" pitchFamily="2" charset="0"/>
                <a:cs typeface="4805KwangMD_Influenza" pitchFamily="2" charset="0"/>
              </a:rPr>
              <a:t>ความต้านทาน</a:t>
            </a:r>
            <a:r>
              <a:rPr lang="th-TH" sz="4000" dirty="0" smtClean="0">
                <a:solidFill>
                  <a:srgbClr val="0000FF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4805KwangMD_Influenza" pitchFamily="2" charset="0"/>
                <a:cs typeface="4805KwangMD_Influenza" pitchFamily="2" charset="0"/>
              </a:rPr>
              <a:t>โรค ทำ</a:t>
            </a:r>
            <a:r>
              <a:rPr lang="th-TH" sz="4000" dirty="0">
                <a:solidFill>
                  <a:srgbClr val="0000FF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4805KwangMD_Influenza" pitchFamily="2" charset="0"/>
                <a:cs typeface="4805KwangMD_Influenza" pitchFamily="2" charset="0"/>
              </a:rPr>
              <a:t>ให้ท้องไม่ผูก  การรับประทานมะละกอทำให้ผิว</a:t>
            </a:r>
            <a:r>
              <a:rPr lang="th-TH" sz="4000" dirty="0" smtClean="0">
                <a:solidFill>
                  <a:srgbClr val="0000FF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4805KwangMD_Influenza" pitchFamily="2" charset="0"/>
                <a:cs typeface="4805KwangMD_Influenza" pitchFamily="2" charset="0"/>
              </a:rPr>
              <a:t>สวย สายตาดี    และ</a:t>
            </a:r>
            <a:r>
              <a:rPr lang="th-TH" sz="4000" dirty="0">
                <a:solidFill>
                  <a:srgbClr val="0000FF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4805KwangMD_Influenza" pitchFamily="2" charset="0"/>
                <a:cs typeface="4805KwangMD_Influenza" pitchFamily="2" charset="0"/>
              </a:rPr>
              <a:t>ท้องไม่</a:t>
            </a:r>
            <a:r>
              <a:rPr lang="th-TH" sz="4000" dirty="0" smtClean="0">
                <a:solidFill>
                  <a:srgbClr val="0000FF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4805KwangMD_Influenza" pitchFamily="2" charset="0"/>
                <a:cs typeface="4805KwangMD_Influenza" pitchFamily="2" charset="0"/>
              </a:rPr>
              <a:t>ผูก ส้ม</a:t>
            </a:r>
            <a:r>
              <a:rPr lang="th-TH" sz="4000" dirty="0">
                <a:solidFill>
                  <a:srgbClr val="0000FF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4805KwangMD_Influenza" pitchFamily="2" charset="0"/>
                <a:cs typeface="4805KwangMD_Influenza" pitchFamily="2" charset="0"/>
              </a:rPr>
              <a:t>และฝรั่งจะช่วยทำให้ฟันแข็งแรง  และป้องกันโรคเลือดออกตามไรฟัน</a:t>
            </a:r>
            <a:endParaRPr lang="en-US" sz="4000" dirty="0">
              <a:solidFill>
                <a:srgbClr val="0000FF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4805KwangMD_Influenza" pitchFamily="2" charset="0"/>
              <a:cs typeface="4805KwangMD_Influenza" pitchFamily="2" charset="0"/>
            </a:endParaRPr>
          </a:p>
        </p:txBody>
      </p:sp>
      <p:pic>
        <p:nvPicPr>
          <p:cNvPr id="4" name="รูปภาพ 3" descr="สัปปะรด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210106">
            <a:off x="462945" y="5098596"/>
            <a:ext cx="1635625" cy="15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รูปภาพ 4" descr="เงาะ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9F8FD"/>
              </a:clrFrom>
              <a:clrTo>
                <a:srgbClr val="F9F8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200" y="609600"/>
            <a:ext cx="1160625" cy="144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รูปภาพ 5" descr="ทุเรียน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19401" y="5621400"/>
            <a:ext cx="854238" cy="10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รูปภาพ 6" descr="มะม่วง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761491">
            <a:off x="7409023" y="666952"/>
            <a:ext cx="1347856" cy="1005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7" descr="มะละกอ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67199" y="5638799"/>
            <a:ext cx="1564045" cy="10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รูปภาพ 8" descr="ส้ม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1136175">
            <a:off x="220570" y="3207324"/>
            <a:ext cx="851634" cy="1134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หมู่ที่ 4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8229600" y="3048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12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21933" y="685800"/>
            <a:ext cx="308930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6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2005_iannnnnTKO" pitchFamily="2" charset="0"/>
                <a:cs typeface="2005_iannnnnTKO" pitchFamily="2" charset="0"/>
              </a:rPr>
              <a:t>หมู่ที่ 5  ไขมัน</a:t>
            </a:r>
            <a:endParaRPr lang="en-US" sz="60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2005_iannnnnTKO" pitchFamily="2" charset="0"/>
              <a:cs typeface="2005_iannnnnTKO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1905000"/>
            <a:ext cx="6553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000" dirty="0">
                <a:solidFill>
                  <a:srgbClr val="990033"/>
                </a:solidFill>
                <a:effectLst>
                  <a:glow rad="63500">
                    <a:srgbClr val="48E5F6"/>
                  </a:glow>
                </a:effectLst>
                <a:latin typeface="4805KwangMD_Influenza" pitchFamily="2" charset="0"/>
                <a:cs typeface="4805KwangMD_Influenza" pitchFamily="2" charset="0"/>
              </a:rPr>
              <a:t>	 อาหารประเภท</a:t>
            </a:r>
            <a:r>
              <a:rPr lang="th-TH" sz="4000" dirty="0" smtClean="0">
                <a:solidFill>
                  <a:srgbClr val="990033"/>
                </a:solidFill>
                <a:effectLst>
                  <a:glow rad="63500">
                    <a:srgbClr val="48E5F6"/>
                  </a:glow>
                </a:effectLst>
                <a:latin typeface="4805KwangMD_Influenza" pitchFamily="2" charset="0"/>
                <a:cs typeface="4805KwangMD_Influenza" pitchFamily="2" charset="0"/>
              </a:rPr>
              <a:t>ไขมัน ได้แก่ น้ำมัน</a:t>
            </a:r>
            <a:r>
              <a:rPr lang="th-TH" sz="4000" dirty="0">
                <a:solidFill>
                  <a:srgbClr val="990033"/>
                </a:solidFill>
                <a:effectLst>
                  <a:glow rad="63500">
                    <a:srgbClr val="48E5F6"/>
                  </a:glow>
                </a:effectLst>
                <a:latin typeface="4805KwangMD_Influenza" pitchFamily="2" charset="0"/>
                <a:cs typeface="4805KwangMD_Influenza" pitchFamily="2" charset="0"/>
              </a:rPr>
              <a:t>หมู  น้ำมัน</a:t>
            </a:r>
            <a:r>
              <a:rPr lang="th-TH" sz="4000" dirty="0" smtClean="0">
                <a:solidFill>
                  <a:srgbClr val="990033"/>
                </a:solidFill>
                <a:effectLst>
                  <a:glow rad="63500">
                    <a:srgbClr val="48E5F6"/>
                  </a:glow>
                </a:effectLst>
                <a:latin typeface="4805KwangMD_Influenza" pitchFamily="2" charset="0"/>
                <a:cs typeface="4805KwangMD_Influenza" pitchFamily="2" charset="0"/>
              </a:rPr>
              <a:t>พืช เนย กะทิ ไขมัน</a:t>
            </a:r>
            <a:r>
              <a:rPr lang="th-TH" sz="4000" dirty="0">
                <a:solidFill>
                  <a:srgbClr val="990033"/>
                </a:solidFill>
                <a:effectLst>
                  <a:glow rad="63500">
                    <a:srgbClr val="48E5F6"/>
                  </a:glow>
                </a:effectLst>
                <a:latin typeface="4805KwangMD_Influenza" pitchFamily="2" charset="0"/>
                <a:cs typeface="4805KwangMD_Influenza" pitchFamily="2" charset="0"/>
              </a:rPr>
              <a:t>ทำให้ร่างกายอบอุ่นและทำให้มีกำลังในการ</a:t>
            </a:r>
            <a:r>
              <a:rPr lang="th-TH" sz="4000" dirty="0" smtClean="0">
                <a:solidFill>
                  <a:srgbClr val="990033"/>
                </a:solidFill>
                <a:effectLst>
                  <a:glow rad="63500">
                    <a:srgbClr val="48E5F6"/>
                  </a:glow>
                </a:effectLst>
                <a:latin typeface="4805KwangMD_Influenza" pitchFamily="2" charset="0"/>
                <a:cs typeface="4805KwangMD_Influenza" pitchFamily="2" charset="0"/>
              </a:rPr>
              <a:t>ทำงาน ร่างกายจะสะสมพลังงานที่ได้จากหมู่นี้ไว้ใต้ผิวหนังตามส่วนต่างๆ ของร่างกาย    และให้พลังงานที่สะสมไว้ใช้ในเวลาที่จำเป็นระยะยาว</a:t>
            </a:r>
            <a:endParaRPr lang="en-US" sz="4000" dirty="0">
              <a:solidFill>
                <a:srgbClr val="990033"/>
              </a:solidFill>
              <a:effectLst>
                <a:glow rad="63500">
                  <a:srgbClr val="48E5F6"/>
                </a:glow>
              </a:effectLst>
              <a:latin typeface="4805KwangMD_Influenza" pitchFamily="2" charset="0"/>
              <a:cs typeface="4805KwangMD_Influenza" pitchFamily="2" charset="0"/>
            </a:endParaRPr>
          </a:p>
        </p:txBody>
      </p:sp>
      <p:pic>
        <p:nvPicPr>
          <p:cNvPr id="4" name="รูปภาพ 3" descr="เนย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861917">
            <a:off x="1100918" y="5144810"/>
            <a:ext cx="1210925" cy="1166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รูปภาพ 4" descr="กะทิ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76372">
            <a:off x="3591414" y="5298546"/>
            <a:ext cx="1474950" cy="1203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รูปภาพ 5" descr="น้ำมัน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901733">
            <a:off x="897973" y="621360"/>
            <a:ext cx="1099709" cy="1489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หมู่ที่ 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8382000" y="3124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910</TotalTime>
  <Words>345</Words>
  <Application>Microsoft Office PowerPoint</Application>
  <PresentationFormat>นำเสนอทางหน้าจอ (4:3)</PresentationFormat>
  <Paragraphs>74</Paragraphs>
  <Slides>21</Slides>
  <Notes>0</Notes>
  <HiddenSlides>0</HiddenSlides>
  <MMClips>13</MMClips>
  <ScaleCrop>false</ScaleCrop>
  <HeadingPairs>
    <vt:vector size="6" baseType="variant">
      <vt:variant>
        <vt:lpstr>แบบอักษรที่ถูกใช้</vt:lpstr>
      </vt:variant>
      <vt:variant>
        <vt:i4>7</vt:i4>
      </vt:variant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21</vt:i4>
      </vt:variant>
    </vt:vector>
  </HeadingPairs>
  <TitlesOfParts>
    <vt:vector size="29" baseType="lpstr">
      <vt:lpstr>Arial</vt:lpstr>
      <vt:lpstr>Angsana New</vt:lpstr>
      <vt:lpstr>4805KwangMD_Influenza</vt:lpstr>
      <vt:lpstr>2005_iannnnnJPG</vt:lpstr>
      <vt:lpstr>2005_iannnnnTKO</vt:lpstr>
      <vt:lpstr>4803_Kwang_MD</vt:lpstr>
      <vt:lpstr>Calibri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>Anuban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Pon_narak</dc:creator>
  <cp:lastModifiedBy>Windows User</cp:lastModifiedBy>
  <cp:revision>92</cp:revision>
  <dcterms:created xsi:type="dcterms:W3CDTF">2012-01-31T05:20:15Z</dcterms:created>
  <dcterms:modified xsi:type="dcterms:W3CDTF">2014-01-06T07:06:26Z</dcterms:modified>
</cp:coreProperties>
</file>